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7" r:id="rId2"/>
    <p:sldId id="333" r:id="rId3"/>
    <p:sldId id="308" r:id="rId4"/>
    <p:sldId id="335" r:id="rId5"/>
    <p:sldId id="334" r:id="rId6"/>
    <p:sldId id="331" r:id="rId7"/>
    <p:sldId id="332" r:id="rId8"/>
    <p:sldId id="322" r:id="rId9"/>
    <p:sldId id="310" r:id="rId10"/>
    <p:sldId id="311" r:id="rId11"/>
    <p:sldId id="312" r:id="rId12"/>
    <p:sldId id="313" r:id="rId13"/>
    <p:sldId id="314" r:id="rId14"/>
    <p:sldId id="315" r:id="rId15"/>
    <p:sldId id="316" r:id="rId16"/>
    <p:sldId id="317" r:id="rId17"/>
    <p:sldId id="328" r:id="rId18"/>
    <p:sldId id="345" r:id="rId19"/>
    <p:sldId id="338" r:id="rId20"/>
    <p:sldId id="339" r:id="rId21"/>
    <p:sldId id="336" r:id="rId22"/>
    <p:sldId id="337" r:id="rId23"/>
    <p:sldId id="343" r:id="rId24"/>
    <p:sldId id="340" r:id="rId25"/>
    <p:sldId id="341" r:id="rId26"/>
    <p:sldId id="342" r:id="rId27"/>
    <p:sldId id="344" r:id="rId28"/>
    <p:sldId id="29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FB431-4266-4658-B8FE-107283E99D69}" type="datetimeFigureOut">
              <a:rPr lang="ru-RU" smtClean="0"/>
              <a:pPr/>
              <a:t>04.10.2022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CF469-12E9-47CE-AEF8-C29546E213B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hyperlink" Target="https://www.britannica.com/science/stem-plant" TargetMode="External"/><Relationship Id="rId3" Type="http://schemas.openxmlformats.org/officeDocument/2006/relationships/hyperlink" Target="https://www.britannica.com/science/species-taxon" TargetMode="External"/><Relationship Id="rId7" Type="http://schemas.openxmlformats.org/officeDocument/2006/relationships/hyperlink" Target="https://www.britannica.com/science/annual" TargetMode="External"/><Relationship Id="rId12" Type="http://schemas.openxmlformats.org/officeDocument/2006/relationships/hyperlink" Target="https://www.britannica.com/science/fruit-plant-reproductive-body" TargetMode="External"/><Relationship Id="rId2" Type="http://schemas.openxmlformats.org/officeDocument/2006/relationships/hyperlink" Target="https://www.britannica.com/plant/angiosperm" TargetMode="External"/><Relationship Id="rId1" Type="http://schemas.openxmlformats.org/officeDocument/2006/relationships/slideLayout" Target="../slideLayouts/slideLayout7.xml"/><Relationship Id="rId6" Type="http://schemas.openxmlformats.org/officeDocument/2006/relationships/hyperlink" Target="https://www.britannica.com/science/perennial" TargetMode="External"/><Relationship Id="rId11" Type="http://schemas.openxmlformats.org/officeDocument/2006/relationships/hyperlink" Target="https://www.britannica.com/science/flower" TargetMode="External"/><Relationship Id="rId5" Type="http://schemas.openxmlformats.org/officeDocument/2006/relationships/hyperlink" Target="https://www.merriam-webster.com/dictionary/cultivated" TargetMode="External"/><Relationship Id="rId10" Type="http://schemas.openxmlformats.org/officeDocument/2006/relationships/hyperlink" Target="https://www.britannica.com/science/leaf-plant-anatomy" TargetMode="External"/><Relationship Id="rId4" Type="http://schemas.openxmlformats.org/officeDocument/2006/relationships/hyperlink" Target="https://www.britannica.com/plant/Lamiales" TargetMode="External"/><Relationship Id="rId9" Type="http://schemas.openxmlformats.org/officeDocument/2006/relationships/hyperlink" Target="https://www.britannica.com/plant/shrub"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mmons.wikimedia.org/wiki/File:Male_and_female_sign.svg?uselang=ru" TargetMode="Externa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u.wikipedia.org/wiki/L."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12\Pictures\20110.jpg"/>
          <p:cNvPicPr>
            <a:picLocks noChangeAspect="1" noChangeArrowheads="1"/>
          </p:cNvPicPr>
          <p:nvPr/>
        </p:nvPicPr>
        <p:blipFill>
          <a:blip r:embed="rId2" cstate="print"/>
          <a:srcRect/>
          <a:stretch>
            <a:fillRect/>
          </a:stretch>
        </p:blipFill>
        <p:spPr bwMode="auto">
          <a:xfrm>
            <a:off x="-190500" y="-52388"/>
            <a:ext cx="9525000" cy="6962776"/>
          </a:xfrm>
          <a:prstGeom prst="rect">
            <a:avLst/>
          </a:prstGeom>
          <a:noFill/>
          <a:ln w="9525">
            <a:noFill/>
            <a:miter lim="800000"/>
            <a:headEnd/>
            <a:tailEnd/>
          </a:ln>
        </p:spPr>
      </p:pic>
      <p:sp>
        <p:nvSpPr>
          <p:cNvPr id="7" name="Прямоугольник 6"/>
          <p:cNvSpPr/>
          <p:nvPr/>
        </p:nvSpPr>
        <p:spPr>
          <a:xfrm>
            <a:off x="3106147" y="188640"/>
            <a:ext cx="3278462" cy="1754326"/>
          </a:xfrm>
          <a:prstGeom prst="rect">
            <a:avLst/>
          </a:prstGeom>
          <a:noFill/>
        </p:spPr>
        <p:txBody>
          <a:bodyPr wrap="none" lIns="91440" tIns="45720" rIns="91440" bIns="45720">
            <a:spAutoFit/>
          </a:bodyPr>
          <a:lstStyle/>
          <a:p>
            <a:pPr algn="ctr"/>
            <a:r>
              <a:rPr lang="ru-RU" sz="5400" b="1" cap="none" spc="50" dirty="0">
                <a:ln w="12700" cmpd="sng">
                  <a:solidFill>
                    <a:schemeClr val="accent6">
                      <a:lumMod val="50000"/>
                    </a:schemeClr>
                  </a:solidFill>
                  <a:prstDash val="solid"/>
                </a:ln>
                <a:solidFill>
                  <a:schemeClr val="accent6">
                    <a:tint val="1000"/>
                  </a:schemeClr>
                </a:solidFill>
                <a:effectLst>
                  <a:glow rad="228600">
                    <a:schemeClr val="accent2">
                      <a:satMod val="175000"/>
                      <a:alpha val="40000"/>
                    </a:schemeClr>
                  </a:glow>
                </a:effectLst>
              </a:rPr>
              <a:t> </a:t>
            </a:r>
          </a:p>
          <a:p>
            <a:pPr algn="ctr"/>
            <a:r>
              <a:rPr lang="en-US" sz="5400" b="1" spc="50" dirty="0" err="1">
                <a:ln w="12700" cmpd="sng">
                  <a:solidFill>
                    <a:schemeClr val="accent6">
                      <a:lumMod val="50000"/>
                    </a:schemeClr>
                  </a:solidFill>
                  <a:prstDash val="solid"/>
                </a:ln>
                <a:solidFill>
                  <a:schemeClr val="accent6">
                    <a:tint val="1000"/>
                  </a:schemeClr>
                </a:solidFill>
                <a:effectLst>
                  <a:glow rad="228600">
                    <a:schemeClr val="accent2">
                      <a:satMod val="175000"/>
                      <a:alpha val="40000"/>
                    </a:schemeClr>
                  </a:glow>
                </a:effectLst>
              </a:rPr>
              <a:t>Lamiaceae</a:t>
            </a:r>
            <a:endParaRPr lang="ru-RU" sz="5400" b="1" cap="none" spc="50" dirty="0">
              <a:ln w="12700" cmpd="sng">
                <a:solidFill>
                  <a:schemeClr val="accent6">
                    <a:lumMod val="50000"/>
                  </a:schemeClr>
                </a:solidFill>
                <a:prstDash val="solid"/>
              </a:ln>
              <a:solidFill>
                <a:schemeClr val="accent6">
                  <a:tint val="1000"/>
                </a:schemeClr>
              </a:solidFill>
              <a:effectLst>
                <a:glow rad="228600">
                  <a:schemeClr val="accent2">
                    <a:satMod val="175000"/>
                    <a:alpha val="40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08720"/>
            <a:ext cx="7416824"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Many </a:t>
            </a:r>
            <a:r>
              <a:rPr lang="en-US" dirty="0" err="1"/>
              <a:t>Lamiaceae</a:t>
            </a:r>
            <a:r>
              <a:rPr lang="en-US" dirty="0"/>
              <a:t> contain valuable essential oils used in perfumery and food production. Peppermint is very widely used, as spices, the use of such representatives of lamb as basil, marjoram, savory, hyssop, rosemary, lavender, oregano, sage, lemon balm, thyme is very common. Lavender and rosemary are introduced into the culture and are grown </a:t>
            </a:r>
            <a:r>
              <a:rPr lang="en-US" dirty="0" err="1"/>
              <a:t>commercially.Various</a:t>
            </a:r>
            <a:r>
              <a:rPr lang="en-US" dirty="0"/>
              <a:t> types of sage, rosemary, lavender are known as ornamental plants and are used for landscaping </a:t>
            </a:r>
            <a:r>
              <a:rPr lang="en-US" dirty="0" err="1"/>
              <a:t>settlements.Some</a:t>
            </a:r>
            <a:r>
              <a:rPr lang="en-US" dirty="0"/>
              <a:t> members of the family are honey-bearing and are bred in apiaries, for example, basil, catnip, </a:t>
            </a:r>
            <a:r>
              <a:rPr lang="en-US" dirty="0" err="1"/>
              <a:t>shandra</a:t>
            </a:r>
            <a:r>
              <a:rPr lang="en-US" dirty="0"/>
              <a:t>, lemon balm, motherwort, </a:t>
            </a:r>
            <a:r>
              <a:rPr lang="en-US" dirty="0" err="1"/>
              <a:t>chistets</a:t>
            </a:r>
            <a:r>
              <a:rPr lang="en-US" dirty="0"/>
              <a:t>, mint, sage, </a:t>
            </a:r>
            <a:r>
              <a:rPr lang="en-US" dirty="0" err="1"/>
              <a:t>lamb.Motherwort</a:t>
            </a:r>
            <a:r>
              <a:rPr lang="en-US" dirty="0"/>
              <a:t> is widely used as a medicinal plant that reduces blood pressure and normalizes the functioning of the heart, and is cultivated for this purpose, including on an industrial scale. Many other plants of the family are also medicinal.</a:t>
            </a:r>
            <a:endParaRPr lang="ru-RU" dirty="0">
              <a:latin typeface="Times New Roman" pitchFamily="18" charset="0"/>
              <a:cs typeface="Times New Roman" pitchFamily="18" charset="0"/>
            </a:endParaRPr>
          </a:p>
        </p:txBody>
      </p:sp>
      <p:sp>
        <p:nvSpPr>
          <p:cNvPr id="3" name="Прямоугольник 2"/>
          <p:cNvSpPr/>
          <p:nvPr/>
        </p:nvSpPr>
        <p:spPr>
          <a:xfrm>
            <a:off x="1380105" y="0"/>
            <a:ext cx="6281656" cy="923330"/>
          </a:xfrm>
          <a:prstGeom prst="rect">
            <a:avLst/>
          </a:prstGeom>
          <a:noFill/>
        </p:spPr>
        <p:txBody>
          <a:bodyPr wrap="none" lIns="91440" tIns="45720" rIns="91440" bIns="45720">
            <a:spAutoFit/>
          </a:bodyPr>
          <a:lstStyle/>
          <a:p>
            <a:pPr algn="ct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1">
                      <a:satMod val="175000"/>
                      <a:alpha val="40000"/>
                    </a:schemeClr>
                  </a:glow>
                  <a:outerShdw blurRad="38100" dist="38100" dir="7020000" algn="tl">
                    <a:srgbClr val="000000">
                      <a:alpha val="35000"/>
                    </a:srgbClr>
                  </a:outerShdw>
                </a:effectLst>
              </a:rPr>
              <a:t>Practical significance </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1">
                    <a:satMod val="175000"/>
                    <a:alpha val="40000"/>
                  </a:schemeClr>
                </a:glow>
                <a:outerShdw blurRad="38100" dist="38100" dir="7020000" algn="tl">
                  <a:srgbClr val="000000">
                    <a:alpha val="35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7"/>
            <a:ext cx="8229600" cy="1368151"/>
          </a:xfrm>
        </p:spPr>
        <p:style>
          <a:lnRef idx="1">
            <a:schemeClr val="accent1"/>
          </a:lnRef>
          <a:fillRef idx="2">
            <a:schemeClr val="accent1"/>
          </a:fillRef>
          <a:effectRef idx="1">
            <a:schemeClr val="accent1"/>
          </a:effectRef>
          <a:fontRef idx="minor">
            <a:schemeClr val="dk1"/>
          </a:fontRef>
        </p:style>
        <p:txBody>
          <a:bodyPr rtlCol="0">
            <a:normAutofit/>
          </a:bodyPr>
          <a:lstStyle/>
          <a:p>
            <a:pPr>
              <a:defRPr/>
            </a:pPr>
            <a:r>
              <a:rPr lang="en-US" dirty="0"/>
              <a:t>species used in medicine. For example, motherwort, sage, thyme, </a:t>
            </a:r>
            <a:r>
              <a:rPr lang="en-US" dirty="0" err="1"/>
              <a:t>etc</a:t>
            </a:r>
            <a:endParaRPr lang="ru-RU" dirty="0"/>
          </a:p>
        </p:txBody>
      </p:sp>
      <p:pic>
        <p:nvPicPr>
          <p:cNvPr id="18436" name="Picture 3" descr="C:\Users\12\Pictures\275px-Leonurus_cardiaca_170607a.jpg"/>
          <p:cNvPicPr>
            <a:picLocks noChangeAspect="1" noChangeArrowheads="1"/>
          </p:cNvPicPr>
          <p:nvPr/>
        </p:nvPicPr>
        <p:blipFill>
          <a:blip r:embed="rId2" cstate="print"/>
          <a:srcRect/>
          <a:stretch>
            <a:fillRect/>
          </a:stretch>
        </p:blipFill>
        <p:spPr bwMode="auto">
          <a:xfrm>
            <a:off x="0" y="2781300"/>
            <a:ext cx="2894013" cy="4076700"/>
          </a:xfrm>
          <a:prstGeom prst="rect">
            <a:avLst/>
          </a:prstGeom>
          <a:noFill/>
          <a:ln w="9525">
            <a:noFill/>
            <a:miter lim="800000"/>
            <a:headEnd/>
            <a:tailEnd/>
          </a:ln>
        </p:spPr>
      </p:pic>
      <p:pic>
        <p:nvPicPr>
          <p:cNvPr id="18437" name="Picture 4" descr="C:\Users\12\Pictures\Без имени20120626160349.png"/>
          <p:cNvPicPr>
            <a:picLocks noChangeAspect="1" noChangeArrowheads="1"/>
          </p:cNvPicPr>
          <p:nvPr/>
        </p:nvPicPr>
        <p:blipFill>
          <a:blip r:embed="rId3" cstate="print"/>
          <a:srcRect/>
          <a:stretch>
            <a:fillRect/>
          </a:stretch>
        </p:blipFill>
        <p:spPr bwMode="auto">
          <a:xfrm>
            <a:off x="2843808" y="2348880"/>
            <a:ext cx="2808287" cy="4210050"/>
          </a:xfrm>
          <a:prstGeom prst="rect">
            <a:avLst/>
          </a:prstGeom>
          <a:noFill/>
          <a:ln w="9525">
            <a:noFill/>
            <a:miter lim="800000"/>
            <a:headEnd/>
            <a:tailEnd/>
          </a:ln>
        </p:spPr>
      </p:pic>
      <p:pic>
        <p:nvPicPr>
          <p:cNvPr id="18438" name="Picture 5" descr="C:\Users\12\Pictures\timyan-polsuchiy.jpg"/>
          <p:cNvPicPr>
            <a:picLocks noChangeAspect="1" noChangeArrowheads="1"/>
          </p:cNvPicPr>
          <p:nvPr/>
        </p:nvPicPr>
        <p:blipFill>
          <a:blip r:embed="rId4" cstate="print"/>
          <a:srcRect/>
          <a:stretch>
            <a:fillRect/>
          </a:stretch>
        </p:blipFill>
        <p:spPr bwMode="auto">
          <a:xfrm>
            <a:off x="5715000" y="1916832"/>
            <a:ext cx="3429000" cy="43830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0" y="0"/>
            <a:ext cx="8229600" cy="1143000"/>
          </a:xfrm>
        </p:spPr>
        <p:style>
          <a:lnRef idx="1">
            <a:schemeClr val="accent6"/>
          </a:lnRef>
          <a:fillRef idx="2">
            <a:schemeClr val="accent6"/>
          </a:fillRef>
          <a:effectRef idx="1">
            <a:schemeClr val="accent6"/>
          </a:effectRef>
          <a:fontRef idx="minor">
            <a:schemeClr val="dk1"/>
          </a:fontRef>
        </p:style>
        <p:txBody>
          <a:bodyPr/>
          <a:lstStyle/>
          <a:p>
            <a:r>
              <a:rPr lang="ru-RU" sz="3200" b="1" dirty="0"/>
              <a:t> </a:t>
            </a:r>
            <a:r>
              <a:rPr lang="en-US" sz="3200" b="1" dirty="0"/>
              <a:t>Honey plants</a:t>
            </a:r>
            <a:endParaRPr lang="ru-RU" sz="3200" b="1" dirty="0"/>
          </a:p>
        </p:txBody>
      </p:sp>
      <p:sp>
        <p:nvSpPr>
          <p:cNvPr id="19459" name="Объект 2"/>
          <p:cNvSpPr>
            <a:spLocks noGrp="1"/>
          </p:cNvSpPr>
          <p:nvPr>
            <p:ph idx="1"/>
          </p:nvPr>
        </p:nvSpPr>
        <p:spPr>
          <a:xfrm>
            <a:off x="395536" y="1412776"/>
            <a:ext cx="8229600" cy="1205488"/>
          </a:xfrm>
        </p:spPr>
        <p:txBody>
          <a:bodyPr/>
          <a:lstStyle/>
          <a:p>
            <a:r>
              <a:rPr lang="en-US" dirty="0"/>
              <a:t>Oregano, thyme, </a:t>
            </a:r>
            <a:r>
              <a:rPr lang="en-US" dirty="0" err="1"/>
              <a:t>chistets</a:t>
            </a:r>
            <a:r>
              <a:rPr lang="ru-RU" dirty="0"/>
              <a:t>.</a:t>
            </a:r>
          </a:p>
        </p:txBody>
      </p:sp>
      <p:pic>
        <p:nvPicPr>
          <p:cNvPr id="19460" name="Picture 2" descr="C:\Users\12\Pictures\1267007878_dushica.jpg"/>
          <p:cNvPicPr>
            <a:picLocks noChangeAspect="1" noChangeArrowheads="1"/>
          </p:cNvPicPr>
          <p:nvPr/>
        </p:nvPicPr>
        <p:blipFill>
          <a:blip r:embed="rId2" cstate="print"/>
          <a:srcRect/>
          <a:stretch>
            <a:fillRect/>
          </a:stretch>
        </p:blipFill>
        <p:spPr bwMode="auto">
          <a:xfrm>
            <a:off x="251520" y="2205038"/>
            <a:ext cx="4262438" cy="4652962"/>
          </a:xfrm>
          <a:prstGeom prst="rect">
            <a:avLst/>
          </a:prstGeom>
          <a:noFill/>
          <a:ln w="9525">
            <a:noFill/>
            <a:miter lim="800000"/>
            <a:headEnd/>
            <a:tailEnd/>
          </a:ln>
        </p:spPr>
      </p:pic>
      <p:pic>
        <p:nvPicPr>
          <p:cNvPr id="19461" name="Picture 3" descr="C:\Users\12\Pictures\0_67916_a065632b_XL.jpg"/>
          <p:cNvPicPr>
            <a:picLocks noChangeAspect="1" noChangeArrowheads="1"/>
          </p:cNvPicPr>
          <p:nvPr/>
        </p:nvPicPr>
        <p:blipFill>
          <a:blip r:embed="rId3" cstate="print"/>
          <a:srcRect/>
          <a:stretch>
            <a:fillRect/>
          </a:stretch>
        </p:blipFill>
        <p:spPr bwMode="auto">
          <a:xfrm>
            <a:off x="5508104" y="2133600"/>
            <a:ext cx="3276600" cy="4724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586440"/>
          </a:xfrm>
        </p:spPr>
        <p:style>
          <a:lnRef idx="1">
            <a:schemeClr val="accent4"/>
          </a:lnRef>
          <a:fillRef idx="3">
            <a:schemeClr val="accent4"/>
          </a:fillRef>
          <a:effectRef idx="2">
            <a:schemeClr val="accent4"/>
          </a:effectRef>
          <a:fontRef idx="minor">
            <a:schemeClr val="lt1"/>
          </a:fontRef>
        </p:style>
        <p:txBody>
          <a:bodyPr rtlCol="0">
            <a:normAutofit/>
          </a:bodyPr>
          <a:lstStyle/>
          <a:p>
            <a:pPr fontAlgn="auto">
              <a:spcAft>
                <a:spcPts val="0"/>
              </a:spcAft>
              <a:defRPr/>
            </a:pPr>
            <a:r>
              <a:rPr lang="en-US" sz="3600" dirty="0"/>
              <a:t>Types that are used for flavoring confectionery and perfumery products.</a:t>
            </a:r>
            <a:endParaRPr lang="ru-RU" sz="3600" dirty="0"/>
          </a:p>
        </p:txBody>
      </p:sp>
      <p:sp>
        <p:nvSpPr>
          <p:cNvPr id="20483" name="Объект 2"/>
          <p:cNvSpPr>
            <a:spLocks noGrp="1"/>
          </p:cNvSpPr>
          <p:nvPr>
            <p:ph idx="1"/>
          </p:nvPr>
        </p:nvSpPr>
        <p:spPr/>
        <p:txBody>
          <a:bodyPr/>
          <a:lstStyle/>
          <a:p>
            <a:r>
              <a:rPr lang="en-US" dirty="0"/>
              <a:t>Mint, lavender, lemon balm.</a:t>
            </a:r>
            <a:endParaRPr lang="ru-RU" dirty="0"/>
          </a:p>
        </p:txBody>
      </p:sp>
      <p:pic>
        <p:nvPicPr>
          <p:cNvPr id="20484" name="Picture 2" descr="C:\Users\12\Pictures\62885588_34267500_Mentha_piperita_L.jpg"/>
          <p:cNvPicPr>
            <a:picLocks noChangeAspect="1" noChangeArrowheads="1"/>
          </p:cNvPicPr>
          <p:nvPr/>
        </p:nvPicPr>
        <p:blipFill>
          <a:blip r:embed="rId2" cstate="print"/>
          <a:srcRect/>
          <a:stretch>
            <a:fillRect/>
          </a:stretch>
        </p:blipFill>
        <p:spPr bwMode="auto">
          <a:xfrm>
            <a:off x="0" y="2349500"/>
            <a:ext cx="2743200" cy="4508500"/>
          </a:xfrm>
          <a:prstGeom prst="rect">
            <a:avLst/>
          </a:prstGeom>
          <a:noFill/>
          <a:ln w="9525">
            <a:noFill/>
            <a:miter lim="800000"/>
            <a:headEnd/>
            <a:tailEnd/>
          </a:ln>
        </p:spPr>
      </p:pic>
      <p:pic>
        <p:nvPicPr>
          <p:cNvPr id="20485" name="Picture 3" descr="C:\Users\12\Pictures\Lavandula.jpg"/>
          <p:cNvPicPr>
            <a:picLocks noChangeAspect="1" noChangeArrowheads="1"/>
          </p:cNvPicPr>
          <p:nvPr/>
        </p:nvPicPr>
        <p:blipFill>
          <a:blip r:embed="rId3" cstate="print"/>
          <a:srcRect/>
          <a:stretch>
            <a:fillRect/>
          </a:stretch>
        </p:blipFill>
        <p:spPr bwMode="auto">
          <a:xfrm>
            <a:off x="2743200" y="2349500"/>
            <a:ext cx="3413125" cy="4508500"/>
          </a:xfrm>
          <a:prstGeom prst="rect">
            <a:avLst/>
          </a:prstGeom>
          <a:noFill/>
          <a:ln w="9525">
            <a:noFill/>
            <a:miter lim="800000"/>
            <a:headEnd/>
            <a:tailEnd/>
          </a:ln>
        </p:spPr>
      </p:pic>
      <p:pic>
        <p:nvPicPr>
          <p:cNvPr id="20486" name="Picture 4" descr="C:\Users\12\Pictures\c103.jpg"/>
          <p:cNvPicPr>
            <a:picLocks noChangeAspect="1" noChangeArrowheads="1"/>
          </p:cNvPicPr>
          <p:nvPr/>
        </p:nvPicPr>
        <p:blipFill>
          <a:blip r:embed="rId4" cstate="print"/>
          <a:srcRect/>
          <a:stretch>
            <a:fillRect/>
          </a:stretch>
        </p:blipFill>
        <p:spPr bwMode="auto">
          <a:xfrm>
            <a:off x="6156325" y="1189038"/>
            <a:ext cx="2971800" cy="56689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115888"/>
            <a:ext cx="8229600" cy="64881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a:t>Decorative value.</a:t>
            </a:r>
            <a:r>
              <a:rPr lang="ru-RU" dirty="0"/>
              <a:t>.</a:t>
            </a:r>
          </a:p>
        </p:txBody>
      </p:sp>
      <p:sp>
        <p:nvSpPr>
          <p:cNvPr id="21507" name="Объект 2"/>
          <p:cNvSpPr>
            <a:spLocks noGrp="1"/>
          </p:cNvSpPr>
          <p:nvPr>
            <p:ph idx="1"/>
          </p:nvPr>
        </p:nvSpPr>
        <p:spPr>
          <a:xfrm>
            <a:off x="457200" y="1341438"/>
            <a:ext cx="8229600" cy="4784725"/>
          </a:xfrm>
        </p:spPr>
        <p:txBody>
          <a:bodyPr/>
          <a:lstStyle/>
          <a:p>
            <a:r>
              <a:rPr lang="en-US" dirty="0"/>
              <a:t>Coleus</a:t>
            </a:r>
            <a:endParaRPr lang="ru-RU" dirty="0"/>
          </a:p>
        </p:txBody>
      </p:sp>
      <p:pic>
        <p:nvPicPr>
          <p:cNvPr id="21508" name="Picture 2" descr="C:\Users\12\Pictures\photo-02-koleus-gubocvetnye.jpg"/>
          <p:cNvPicPr>
            <a:picLocks noChangeAspect="1" noChangeArrowheads="1"/>
          </p:cNvPicPr>
          <p:nvPr/>
        </p:nvPicPr>
        <p:blipFill>
          <a:blip r:embed="rId2" cstate="print"/>
          <a:srcRect/>
          <a:stretch>
            <a:fillRect/>
          </a:stretch>
        </p:blipFill>
        <p:spPr bwMode="auto">
          <a:xfrm>
            <a:off x="-7938" y="1916113"/>
            <a:ext cx="4148138" cy="4941887"/>
          </a:xfrm>
          <a:prstGeom prst="rect">
            <a:avLst/>
          </a:prstGeom>
          <a:noFill/>
          <a:ln w="9525">
            <a:noFill/>
            <a:miter lim="800000"/>
            <a:headEnd/>
            <a:tailEnd/>
          </a:ln>
        </p:spPr>
      </p:pic>
      <p:pic>
        <p:nvPicPr>
          <p:cNvPr id="21509" name="Picture 3" descr="C:\Users\12\Pictures\photo-07-koleus-gubocvetnye.jpg"/>
          <p:cNvPicPr>
            <a:picLocks noChangeAspect="1" noChangeArrowheads="1"/>
          </p:cNvPicPr>
          <p:nvPr/>
        </p:nvPicPr>
        <p:blipFill>
          <a:blip r:embed="rId3" cstate="print"/>
          <a:srcRect/>
          <a:stretch>
            <a:fillRect/>
          </a:stretch>
        </p:blipFill>
        <p:spPr bwMode="auto">
          <a:xfrm>
            <a:off x="4843463" y="1685925"/>
            <a:ext cx="4330700" cy="5194300"/>
          </a:xfrm>
          <a:prstGeom prst="rect">
            <a:avLst/>
          </a:prstGeom>
          <a:noFill/>
          <a:ln w="9525">
            <a:noFill/>
            <a:miter lim="800000"/>
            <a:headEnd/>
            <a:tailEnd/>
          </a:ln>
        </p:spPr>
      </p:pic>
      <p:pic>
        <p:nvPicPr>
          <p:cNvPr id="21510" name="Picture 4" descr="C:\Users\12\Pictures\photo-03-koleus-gubocvetnye.jpg"/>
          <p:cNvPicPr>
            <a:picLocks noChangeAspect="1" noChangeArrowheads="1"/>
          </p:cNvPicPr>
          <p:nvPr/>
        </p:nvPicPr>
        <p:blipFill>
          <a:blip r:embed="rId4" cstate="print"/>
          <a:srcRect/>
          <a:stretch>
            <a:fillRect/>
          </a:stretch>
        </p:blipFill>
        <p:spPr bwMode="auto">
          <a:xfrm>
            <a:off x="2987675" y="1125538"/>
            <a:ext cx="3671888" cy="32623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6262464" cy="720080"/>
          </a:xfrm>
        </p:spPr>
        <p:style>
          <a:lnRef idx="1">
            <a:schemeClr val="accent6"/>
          </a:lnRef>
          <a:fillRef idx="3">
            <a:schemeClr val="accent6"/>
          </a:fillRef>
          <a:effectRef idx="2">
            <a:schemeClr val="accent6"/>
          </a:effectRef>
          <a:fontRef idx="minor">
            <a:schemeClr val="lt1"/>
          </a:fontRef>
        </p:style>
        <p:txBody>
          <a:bodyPr rtlCol="0">
            <a:normAutofit/>
          </a:bodyPr>
          <a:lstStyle/>
          <a:p>
            <a:pPr fontAlgn="auto">
              <a:spcAft>
                <a:spcPts val="0"/>
              </a:spcAft>
              <a:defRPr/>
            </a:pPr>
            <a:r>
              <a:rPr lang="ru-RU" sz="4000" dirty="0"/>
              <a:t> </a:t>
            </a:r>
            <a:r>
              <a:rPr lang="en-US" sz="4000" dirty="0"/>
              <a:t>Sage and Monarda</a:t>
            </a:r>
            <a:r>
              <a:rPr lang="ru-RU" sz="4000" dirty="0"/>
              <a:t>.</a:t>
            </a:r>
          </a:p>
        </p:txBody>
      </p:sp>
      <p:sp>
        <p:nvSpPr>
          <p:cNvPr id="22530" name="Текст 3"/>
          <p:cNvSpPr>
            <a:spLocks noGrp="1"/>
          </p:cNvSpPr>
          <p:nvPr>
            <p:ph type="body" idx="2"/>
          </p:nvPr>
        </p:nvSpPr>
        <p:spPr/>
        <p:txBody>
          <a:bodyPr/>
          <a:lstStyle/>
          <a:p>
            <a:endParaRPr lang="ru-RU"/>
          </a:p>
        </p:txBody>
      </p:sp>
      <p:pic>
        <p:nvPicPr>
          <p:cNvPr id="22532" name="Picture 3" descr="C:\Users\12\Pictures\424-1.jpg"/>
          <p:cNvPicPr>
            <a:picLocks noGrp="1" noChangeAspect="1" noChangeArrowheads="1"/>
          </p:cNvPicPr>
          <p:nvPr>
            <p:ph sz="half" idx="1"/>
          </p:nvPr>
        </p:nvPicPr>
        <p:blipFill>
          <a:blip r:embed="rId2" cstate="print"/>
          <a:stretch>
            <a:fillRect/>
          </a:stretch>
        </p:blipFill>
        <p:spPr>
          <a:xfrm>
            <a:off x="4689475" y="2247900"/>
            <a:ext cx="2882900" cy="3429000"/>
          </a:xfrm>
        </p:spPr>
      </p:pic>
      <p:pic>
        <p:nvPicPr>
          <p:cNvPr id="22531" name="Picture 2" descr="C:\Users\12\Pictures\Salvia-Splendens[1].jpg"/>
          <p:cNvPicPr>
            <a:picLocks noChangeAspect="1" noChangeArrowheads="1"/>
          </p:cNvPicPr>
          <p:nvPr/>
        </p:nvPicPr>
        <p:blipFill>
          <a:blip r:embed="rId3" cstate="print"/>
          <a:srcRect/>
          <a:stretch>
            <a:fillRect/>
          </a:stretch>
        </p:blipFill>
        <p:spPr bwMode="auto">
          <a:xfrm>
            <a:off x="0" y="1557338"/>
            <a:ext cx="4356100" cy="52879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D:\Олечка\Природа России\6.jpg"/>
          <p:cNvPicPr>
            <a:picLocks noChangeAspect="1" noChangeArrowheads="1"/>
          </p:cNvPicPr>
          <p:nvPr/>
        </p:nvPicPr>
        <p:blipFill>
          <a:blip r:embed="rId2" cstate="print"/>
          <a:srcRect/>
          <a:stretch>
            <a:fillRect/>
          </a:stretch>
        </p:blipFill>
        <p:spPr bwMode="auto">
          <a:xfrm>
            <a:off x="-909638" y="-685800"/>
            <a:ext cx="10963276" cy="8229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247080675_1004_d7224815.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179512" y="-21170"/>
            <a:ext cx="7772400" cy="1470025"/>
          </a:xfrm>
        </p:spPr>
        <p:txBody>
          <a:bodyPr>
            <a:normAutofit/>
          </a:bodyPr>
          <a:lstStyle/>
          <a:p>
            <a:r>
              <a:rPr lang="ru-RU" dirty="0">
                <a:solidFill>
                  <a:schemeClr val="bg1"/>
                </a:solidFill>
              </a:rPr>
              <a:t>   </a:t>
            </a:r>
            <a:r>
              <a:rPr lang="en-US" dirty="0">
                <a:solidFill>
                  <a:schemeClr val="bg1"/>
                </a:solidFill>
              </a:rPr>
              <a:t>Family Brassicaceae</a:t>
            </a:r>
            <a:br>
              <a:rPr lang="ru-RU" sz="8000" b="1" dirty="0">
                <a:solidFill>
                  <a:srgbClr val="00B0F0"/>
                </a:solidFill>
              </a:rPr>
            </a:br>
            <a:endParaRPr lang="ru-RU" sz="2400" b="1" dirty="0">
              <a:solidFill>
                <a:srgbClr val="FF0000"/>
              </a:solidFill>
            </a:endParaRPr>
          </a:p>
        </p:txBody>
      </p:sp>
      <p:sp>
        <p:nvSpPr>
          <p:cNvPr id="3" name="Подзаголовок 2"/>
          <p:cNvSpPr>
            <a:spLocks noGrp="1"/>
          </p:cNvSpPr>
          <p:nvPr>
            <p:ph type="subTitle" idx="1"/>
          </p:nvPr>
        </p:nvSpPr>
        <p:spPr>
          <a:xfrm>
            <a:off x="5796136" y="3933056"/>
            <a:ext cx="6400800" cy="1752600"/>
          </a:xfrm>
        </p:spPr>
        <p:txBody>
          <a:bodyPr>
            <a:normAutofit/>
          </a:bodyPr>
          <a:lstStyle/>
          <a:p>
            <a:r>
              <a:rPr lang="ru-RU" sz="2800" dirty="0">
                <a:solidFill>
                  <a:srgbClr val="FF0000"/>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1741052-1177-4CE0-8EE4-C890DEE41D4D}"/>
              </a:ext>
            </a:extLst>
          </p:cNvPr>
          <p:cNvSpPr>
            <a:spLocks noGrp="1"/>
          </p:cNvSpPr>
          <p:nvPr>
            <p:ph idx="1"/>
          </p:nvPr>
        </p:nvSpPr>
        <p:spPr>
          <a:xfrm>
            <a:off x="457200" y="476672"/>
            <a:ext cx="8229600" cy="5649491"/>
          </a:xfrm>
        </p:spPr>
        <p:txBody>
          <a:bodyPr>
            <a:normAutofit fontScale="55000" lnSpcReduction="20000"/>
          </a:bodyPr>
          <a:lstStyle/>
          <a:p>
            <a:r>
              <a:rPr lang="ru-RU" b="1" i="1" dirty="0" err="1">
                <a:latin typeface="Times New Roman" panose="02020603050405020304" pitchFamily="18" charset="0"/>
                <a:cs typeface="Times New Roman" panose="02020603050405020304" pitchFamily="18" charset="0"/>
              </a:rPr>
              <a:t>Material</a:t>
            </a:r>
            <a:r>
              <a:rPr lang="ru-RU" b="1" i="1" dirty="0">
                <a:latin typeface="Times New Roman" panose="02020603050405020304" pitchFamily="18" charset="0"/>
                <a:cs typeface="Times New Roman" panose="02020603050405020304" pitchFamily="18" charset="0"/>
              </a:rPr>
              <a:t>:</a:t>
            </a:r>
          </a:p>
          <a:p>
            <a:r>
              <a:rPr lang="ru-RU" b="1" dirty="0" err="1">
                <a:latin typeface="Times New Roman" panose="02020603050405020304" pitchFamily="18" charset="0"/>
                <a:cs typeface="Times New Roman" panose="02020603050405020304" pitchFamily="18" charset="0"/>
              </a:rPr>
              <a:t>Class</a:t>
            </a:r>
            <a:r>
              <a:rPr lang="ru-RU" b="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Magnoliopsida</a:t>
            </a:r>
            <a:endParaRPr lang="ru-RU" b="1" i="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Order</a:t>
            </a:r>
            <a:r>
              <a:rPr lang="ru-RU" b="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Brassicales</a:t>
            </a:r>
            <a:endParaRPr lang="ru-RU" b="1" i="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Family</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Brassicaceae </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mint</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family</a:t>
            </a:r>
            <a:r>
              <a:rPr lang="ru-RU"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representatives</a:t>
            </a:r>
            <a:r>
              <a:rPr lang="ru-RU" b="1" dirty="0">
                <a:latin typeface="Times New Roman" panose="02020603050405020304" pitchFamily="18" charset="0"/>
                <a:cs typeface="Times New Roman" panose="02020603050405020304" pitchFamily="18" charset="0"/>
              </a:rPr>
              <a:t>:</a:t>
            </a:r>
          </a:p>
          <a:p>
            <a:r>
              <a:rPr lang="ru-RU" b="1" dirty="0" err="1">
                <a:latin typeface="Times New Roman" panose="02020603050405020304" pitchFamily="18" charset="0"/>
                <a:cs typeface="Times New Roman" panose="02020603050405020304" pitchFamily="18" charset="0"/>
              </a:rPr>
              <a:t>Genus</a:t>
            </a:r>
            <a:r>
              <a:rPr lang="ru-RU" b="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Thláspi</a:t>
            </a:r>
            <a:r>
              <a:rPr lang="en-US" b="1" i="1" dirty="0">
                <a:latin typeface="Times New Roman" panose="02020603050405020304" pitchFamily="18" charset="0"/>
                <a:cs typeface="Times New Roman" panose="02020603050405020304" pitchFamily="18" charset="0"/>
              </a:rPr>
              <a:t>, Brassica</a:t>
            </a:r>
          </a:p>
          <a:p>
            <a:r>
              <a:rPr lang="ru-RU" b="1" dirty="0" err="1">
                <a:latin typeface="Times New Roman" panose="02020603050405020304" pitchFamily="18" charset="0"/>
                <a:cs typeface="Times New Roman" panose="02020603050405020304" pitchFamily="18" charset="0"/>
              </a:rPr>
              <a:t>Genus</a:t>
            </a:r>
            <a:r>
              <a:rPr lang="ru-RU"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Thláspi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arvénse</a:t>
            </a:r>
            <a:r>
              <a:rPr lang="en-US" b="1" i="1" dirty="0">
                <a:latin typeface="Times New Roman" panose="02020603050405020304" pitchFamily="18" charset="0"/>
                <a:cs typeface="Times New Roman" panose="02020603050405020304" pitchFamily="18" charset="0"/>
              </a:rPr>
              <a:t>, Brassica </a:t>
            </a:r>
            <a:r>
              <a:rPr lang="en-US" b="1" i="1" dirty="0" err="1">
                <a:latin typeface="Times New Roman" panose="02020603050405020304" pitchFamily="18" charset="0"/>
                <a:cs typeface="Times New Roman" panose="02020603050405020304" pitchFamily="18" charset="0"/>
              </a:rPr>
              <a:t>juncea</a:t>
            </a:r>
            <a:r>
              <a:rPr lang="en-US" b="1" i="1"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Objective</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investigate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structural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features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flowers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endParaRPr lang="ru-RU" dirty="0">
              <a:latin typeface="Times New Roman" panose="02020603050405020304" pitchFamily="18" charset="0"/>
              <a:cs typeface="Times New Roman" panose="02020603050405020304" pitchFamily="18" charset="0"/>
            </a:endParaRPr>
          </a:p>
          <a:p>
            <a:r>
              <a:rPr lang="en-US" b="1" i="1" dirty="0" err="1">
                <a:latin typeface="Times New Roman" panose="02020603050405020304" pitchFamily="18" charset="0"/>
                <a:cs typeface="Times New Roman" panose="02020603050405020304" pitchFamily="18" charset="0"/>
              </a:rPr>
              <a:t>Thláspi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arvénse</a:t>
            </a:r>
            <a:endParaRPr lang="ru-RU"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Tasks</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of</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work</a:t>
            </a:r>
            <a:endParaRPr lang="ru-RU" b="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en-US" b="1" i="1" dirty="0" err="1">
                <a:latin typeface="Times New Roman" panose="02020603050405020304" pitchFamily="18" charset="0"/>
                <a:cs typeface="Times New Roman" panose="02020603050405020304" pitchFamily="18" charset="0"/>
              </a:rPr>
              <a:t>Thláspi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arvénse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consider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draw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appearance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plant</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Consider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draw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view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perianth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from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below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side</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longitudinal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section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flower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note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cone-like</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receptacle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location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parts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flower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fruit</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aggregate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achenes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Write</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floral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formula</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Brassica </a:t>
            </a:r>
            <a:r>
              <a:rPr lang="en-US" b="1" i="1" dirty="0" err="1">
                <a:latin typeface="Times New Roman" panose="02020603050405020304" pitchFamily="18" charset="0"/>
                <a:cs typeface="Times New Roman" panose="02020603050405020304" pitchFamily="18" charset="0"/>
              </a:rPr>
              <a:t>juncea</a:t>
            </a:r>
            <a:r>
              <a:rPr lang="en-US"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consider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draw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side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view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flower</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rear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sepal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with</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spur</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stamen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fruit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follicles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Write</a:t>
            </a:r>
            <a:r>
              <a:rPr lang="ru-RU" dirty="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floral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formula</a:t>
            </a:r>
            <a:r>
              <a:rPr lang="ru-RU" dirty="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0146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7B0C62E-292C-4CEA-A598-6B6CBEEF4EA3}"/>
              </a:ext>
            </a:extLst>
          </p:cNvPr>
          <p:cNvSpPr>
            <a:spLocks noGrp="1"/>
          </p:cNvSpPr>
          <p:nvPr>
            <p:ph idx="1"/>
          </p:nvPr>
        </p:nvSpPr>
        <p:spPr/>
        <p:txBody>
          <a:bodyPr>
            <a:normAutofit fontScale="77500" lnSpcReduction="20000"/>
          </a:bodyPr>
          <a:lstStyle/>
          <a:p>
            <a:r>
              <a:rPr lang="en-US" b="1" dirty="0"/>
              <a:t>3. Vegetative characters</a:t>
            </a:r>
            <a:endParaRPr lang="en-US" dirty="0"/>
          </a:p>
          <a:p>
            <a:r>
              <a:rPr lang="en-US" b="1" dirty="0"/>
              <a:t>a) Habit</a:t>
            </a:r>
            <a:endParaRPr lang="en-US" dirty="0"/>
          </a:p>
          <a:p>
            <a:r>
              <a:rPr lang="en-US" dirty="0"/>
              <a:t>Mostly annual (</a:t>
            </a:r>
            <a:r>
              <a:rPr lang="en-US" i="1" dirty="0"/>
              <a:t>Brassica</a:t>
            </a:r>
            <a:r>
              <a:rPr lang="en-US" dirty="0"/>
              <a:t>), biennial (</a:t>
            </a:r>
            <a:r>
              <a:rPr lang="en-US" i="1" dirty="0" err="1"/>
              <a:t>Raphanus</a:t>
            </a:r>
            <a:r>
              <a:rPr lang="en-US" dirty="0"/>
              <a:t>), or perennial (</a:t>
            </a:r>
            <a:r>
              <a:rPr lang="en-US" i="1" dirty="0" err="1"/>
              <a:t>Cheiranthus</a:t>
            </a:r>
            <a:r>
              <a:rPr lang="en-US" i="1" dirty="0"/>
              <a:t>)</a:t>
            </a:r>
            <a:endParaRPr lang="en-US" dirty="0"/>
          </a:p>
          <a:p>
            <a:r>
              <a:rPr lang="en-US" dirty="0"/>
              <a:t>Mostly herbs, rarely under shrubs (</a:t>
            </a:r>
            <a:r>
              <a:rPr lang="en-US" i="1" dirty="0" err="1"/>
              <a:t>Farsetia</a:t>
            </a:r>
            <a:r>
              <a:rPr lang="en-US" dirty="0"/>
              <a:t>)</a:t>
            </a:r>
          </a:p>
          <a:p>
            <a:r>
              <a:rPr lang="en-US" dirty="0"/>
              <a:t>Mostly terrestrial and sometimes aquatic (</a:t>
            </a:r>
            <a:r>
              <a:rPr lang="en-US" dirty="0" err="1"/>
              <a:t>pani</a:t>
            </a:r>
            <a:r>
              <a:rPr lang="en-US" dirty="0"/>
              <a:t> sag)</a:t>
            </a:r>
          </a:p>
          <a:p>
            <a:r>
              <a:rPr lang="en-US" dirty="0"/>
              <a:t>Parts produce a pungent watery juice having sulfur smell.</a:t>
            </a:r>
          </a:p>
          <a:p>
            <a:r>
              <a:rPr lang="en-US" dirty="0"/>
              <a:t>b) </a:t>
            </a:r>
            <a:r>
              <a:rPr lang="en-US" b="1" dirty="0"/>
              <a:t>Root</a:t>
            </a:r>
            <a:endParaRPr lang="en-US" dirty="0"/>
          </a:p>
          <a:p>
            <a:r>
              <a:rPr lang="en-US" dirty="0"/>
              <a:t>Roots are swollen sometimes and modified into various forms due to the storage of reserve food (fusiform and napiform) e.g. radish and turnip.</a:t>
            </a:r>
          </a:p>
          <a:p>
            <a:endParaRPr lang="ru-RU" dirty="0"/>
          </a:p>
        </p:txBody>
      </p:sp>
    </p:spTree>
    <p:extLst>
      <p:ext uri="{BB962C8B-B14F-4D97-AF65-F5344CB8AC3E}">
        <p14:creationId xmlns:p14="http://schemas.microsoft.com/office/powerpoint/2010/main" val="417736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D7AD6BD-A3B8-4FA8-B5EA-A4F760EB03DB}"/>
              </a:ext>
            </a:extLst>
          </p:cNvPr>
          <p:cNvSpPr/>
          <p:nvPr/>
        </p:nvSpPr>
        <p:spPr>
          <a:xfrm>
            <a:off x="395536" y="243512"/>
            <a:ext cx="6678488" cy="3477875"/>
          </a:xfrm>
          <a:prstGeom prst="rect">
            <a:avLst/>
          </a:prstGeom>
        </p:spPr>
        <p:txBody>
          <a:bodyPr wrap="square">
            <a:spAutoFit/>
          </a:bodyPr>
          <a:lstStyle/>
          <a:p>
            <a:r>
              <a:rPr lang="ru-RU" sz="2000" b="1" i="1" dirty="0" err="1">
                <a:latin typeface="Times New Roman" panose="02020603050405020304" pitchFamily="18" charset="0"/>
                <a:cs typeface="Times New Roman" panose="02020603050405020304" pitchFamily="18" charset="0"/>
              </a:rPr>
              <a:t>Material</a:t>
            </a:r>
            <a:r>
              <a:rPr lang="ru-RU" sz="2000" b="1" i="1" dirty="0">
                <a:latin typeface="Times New Roman" panose="02020603050405020304" pitchFamily="18" charset="0"/>
                <a:cs typeface="Times New Roman" panose="02020603050405020304" pitchFamily="18" charset="0"/>
              </a:rPr>
              <a:t>:</a:t>
            </a:r>
          </a:p>
          <a:p>
            <a:r>
              <a:rPr lang="ru-RU" sz="2000" b="1" dirty="0" err="1">
                <a:latin typeface="Times New Roman" panose="02020603050405020304" pitchFamily="18" charset="0"/>
                <a:cs typeface="Times New Roman" panose="02020603050405020304" pitchFamily="18" charset="0"/>
              </a:rPr>
              <a:t>Class</a:t>
            </a:r>
            <a:r>
              <a:rPr lang="ru-RU" sz="2000" b="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Magnoliopsida</a:t>
            </a:r>
            <a:endParaRPr lang="ru-RU" sz="2000" b="1" i="1" dirty="0">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Order</a:t>
            </a:r>
            <a:r>
              <a:rPr lang="ru-RU" sz="2000" b="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Lamiales</a:t>
            </a:r>
            <a:endParaRPr lang="ru-RU" sz="2000" b="1" i="1" dirty="0">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Family</a:t>
            </a:r>
            <a:r>
              <a:rPr lang="ru-RU"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Lamiaceae</a:t>
            </a:r>
            <a:r>
              <a:rPr lang="en-US" sz="2000" b="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mint</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family</a:t>
            </a:r>
            <a:r>
              <a:rPr lang="ru-RU"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representatives</a:t>
            </a:r>
            <a:r>
              <a:rPr lang="ru-RU" sz="2000" b="1" dirty="0">
                <a:latin typeface="Times New Roman" panose="02020603050405020304" pitchFamily="18" charset="0"/>
                <a:cs typeface="Times New Roman" panose="02020603050405020304" pitchFamily="18" charset="0"/>
              </a:rPr>
              <a:t>:</a:t>
            </a:r>
          </a:p>
          <a:p>
            <a:r>
              <a:rPr lang="ru-RU" sz="2000" b="1" dirty="0" err="1">
                <a:latin typeface="Times New Roman" panose="02020603050405020304" pitchFamily="18" charset="0"/>
                <a:cs typeface="Times New Roman" panose="02020603050405020304" pitchFamily="18" charset="0"/>
              </a:rPr>
              <a:t>Genus</a:t>
            </a:r>
            <a:r>
              <a:rPr lang="ru-RU"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Salvinia</a:t>
            </a:r>
            <a:r>
              <a:rPr lang="ru-RU"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Salvinia</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sp</a:t>
            </a:r>
            <a:r>
              <a:rPr lang="ru-RU" sz="2000" b="1" i="1" dirty="0">
                <a:latin typeface="Times New Roman" panose="02020603050405020304" pitchFamily="18" charset="0"/>
                <a:cs typeface="Times New Roman" panose="02020603050405020304" pitchFamily="18" charset="0"/>
              </a:rPr>
              <a:t>.</a:t>
            </a:r>
          </a:p>
          <a:p>
            <a:r>
              <a:rPr lang="ru-RU" sz="2000" b="1" dirty="0" err="1">
                <a:latin typeface="Times New Roman" panose="02020603050405020304" pitchFamily="18" charset="0"/>
                <a:cs typeface="Times New Roman" panose="02020603050405020304" pitchFamily="18" charset="0"/>
              </a:rPr>
              <a:t>Genus</a:t>
            </a:r>
            <a:r>
              <a:rPr lang="ru-RU"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Mentha</a:t>
            </a:r>
            <a:r>
              <a:rPr lang="ru-RU"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Mentha arvensis</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sp</a:t>
            </a:r>
            <a:r>
              <a:rPr lang="ru-RU" sz="2000" b="1" i="1" dirty="0">
                <a:latin typeface="Times New Roman" panose="02020603050405020304" pitchFamily="18" charset="0"/>
                <a:cs typeface="Times New Roman" panose="02020603050405020304" pitchFamily="18" charset="0"/>
              </a:rPr>
              <a:t>.</a:t>
            </a:r>
          </a:p>
          <a:p>
            <a:endParaRPr lang="ru-RU" sz="2000" b="1" dirty="0">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Objective</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To</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investigate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structural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features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flowers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endParaRPr lang="ru-RU" sz="2000"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Salvinia</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sp</a:t>
            </a:r>
            <a:r>
              <a:rPr lang="ru-RU"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Mentha</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sp</a:t>
            </a:r>
            <a:r>
              <a:rPr lang="ru-RU" sz="2000" b="1" dirty="0">
                <a:latin typeface="Times New Roman" panose="02020603050405020304" pitchFamily="18" charset="0"/>
                <a:cs typeface="Times New Roman" panose="02020603050405020304" pitchFamily="18" charset="0"/>
              </a:rPr>
              <a:t>. </a:t>
            </a:r>
          </a:p>
        </p:txBody>
      </p:sp>
      <p:sp>
        <p:nvSpPr>
          <p:cNvPr id="5" name="Прямоугольник 4">
            <a:extLst>
              <a:ext uri="{FF2B5EF4-FFF2-40B4-BE49-F238E27FC236}">
                <a16:creationId xmlns:a16="http://schemas.microsoft.com/office/drawing/2014/main" id="{8927C289-F5EA-41BD-B58B-B0C2A45F7545}"/>
              </a:ext>
            </a:extLst>
          </p:cNvPr>
          <p:cNvSpPr/>
          <p:nvPr/>
        </p:nvSpPr>
        <p:spPr>
          <a:xfrm>
            <a:off x="350658" y="3733159"/>
            <a:ext cx="8442684" cy="2862322"/>
          </a:xfrm>
          <a:prstGeom prst="rect">
            <a:avLst/>
          </a:prstGeom>
        </p:spPr>
        <p:txBody>
          <a:bodyPr wrap="square">
            <a:spAutoFit/>
          </a:bodyPr>
          <a:lstStyle/>
          <a:p>
            <a:r>
              <a:rPr lang="ru-RU" sz="2000" b="1" dirty="0" err="1">
                <a:latin typeface="Times New Roman" panose="02020603050405020304" pitchFamily="18" charset="0"/>
                <a:cs typeface="Times New Roman" panose="02020603050405020304" pitchFamily="18" charset="0"/>
              </a:rPr>
              <a:t>Tasks</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of</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work</a:t>
            </a:r>
            <a:endParaRPr lang="ru-RU" sz="2000" b="1"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Salvinia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consider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and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draw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appearance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plant</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Consider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and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draw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view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perianth</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from</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below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side</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longitudinal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section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flower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note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on</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cone-like</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receptacle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and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location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parts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flower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fruit</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aggregate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achenes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Write</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floral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formula</a:t>
            </a:r>
            <a:r>
              <a:rPr lang="ru-RU" sz="2000"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Mentha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consider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and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draw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side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view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flower</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rear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sepal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with</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spur</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stamen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fruit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follicles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Write</a:t>
            </a:r>
            <a:r>
              <a:rPr lang="ru-RU" sz="2000" dirty="0">
                <a:latin typeface="Times New Roman" panose="02020603050405020304" pitchFamily="18" charset="0"/>
                <a:cs typeface="Times New Roman" panose="02020603050405020304" pitchFamily="18" charset="0"/>
              </a:rPr>
              <a:t> a</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floral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formula</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36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60A60B-3544-493F-ACA7-464766C41A12}"/>
              </a:ext>
            </a:extLst>
          </p:cNvPr>
          <p:cNvSpPr>
            <a:spLocks noGrp="1"/>
          </p:cNvSpPr>
          <p:nvPr>
            <p:ph idx="1"/>
          </p:nvPr>
        </p:nvSpPr>
        <p:spPr/>
        <p:txBody>
          <a:bodyPr>
            <a:normAutofit fontScale="70000" lnSpcReduction="20000"/>
          </a:bodyPr>
          <a:lstStyle/>
          <a:p>
            <a:r>
              <a:rPr lang="en-US" dirty="0"/>
              <a:t>c) </a:t>
            </a:r>
            <a:r>
              <a:rPr lang="en-US" b="1" dirty="0"/>
              <a:t>Stem</a:t>
            </a:r>
            <a:endParaRPr lang="en-US" dirty="0"/>
          </a:p>
          <a:p>
            <a:r>
              <a:rPr lang="en-US" dirty="0"/>
              <a:t>Aerial erect, cylindrical, hairy, branched or unbranched, mostly herbaceous, rarely woody.</a:t>
            </a:r>
          </a:p>
          <a:p>
            <a:r>
              <a:rPr lang="en-US" dirty="0"/>
              <a:t>Stem reduced (</a:t>
            </a:r>
            <a:r>
              <a:rPr lang="en-US" i="1" dirty="0"/>
              <a:t>Brassica </a:t>
            </a:r>
            <a:r>
              <a:rPr lang="en-US" i="1" dirty="0" err="1"/>
              <a:t>rapa</a:t>
            </a:r>
            <a:r>
              <a:rPr lang="en-US" i="1" dirty="0"/>
              <a:t>, B. </a:t>
            </a:r>
            <a:r>
              <a:rPr lang="en-US" i="1" dirty="0" err="1"/>
              <a:t>napus</a:t>
            </a:r>
            <a:r>
              <a:rPr lang="en-US" i="1" dirty="0"/>
              <a:t>, and </a:t>
            </a:r>
            <a:r>
              <a:rPr lang="en-US" i="1" dirty="0" err="1"/>
              <a:t>Raphanus</a:t>
            </a:r>
            <a:r>
              <a:rPr lang="en-US" i="1" dirty="0"/>
              <a:t> sativus</a:t>
            </a:r>
            <a:r>
              <a:rPr lang="en-US" dirty="0"/>
              <a:t>).</a:t>
            </a:r>
          </a:p>
          <a:p>
            <a:r>
              <a:rPr lang="en-US" dirty="0"/>
              <a:t>Stellate unicellular hairs are commonly present.</a:t>
            </a:r>
          </a:p>
          <a:p>
            <a:r>
              <a:rPr lang="en-US" dirty="0"/>
              <a:t>d) </a:t>
            </a:r>
            <a:r>
              <a:rPr lang="en-US" b="1" dirty="0"/>
              <a:t>Leaves</a:t>
            </a:r>
            <a:endParaRPr lang="en-US" dirty="0"/>
          </a:p>
          <a:p>
            <a:r>
              <a:rPr lang="en-US" dirty="0"/>
              <a:t>Cauline and </a:t>
            </a:r>
            <a:r>
              <a:rPr lang="en-US" dirty="0" err="1"/>
              <a:t>ramal</a:t>
            </a:r>
            <a:r>
              <a:rPr lang="en-US" dirty="0"/>
              <a:t>, sometimes radical (</a:t>
            </a:r>
            <a:r>
              <a:rPr lang="en-US" i="1" dirty="0" err="1"/>
              <a:t>Raphanus</a:t>
            </a:r>
            <a:r>
              <a:rPr lang="en-US" i="1" dirty="0"/>
              <a:t> sativus</a:t>
            </a:r>
            <a:r>
              <a:rPr lang="en-US" dirty="0"/>
              <a:t>), exstipulate, alternate, simple, rarely pinnately compound (</a:t>
            </a:r>
            <a:r>
              <a:rPr lang="en-US" i="1" dirty="0"/>
              <a:t>Nasturtium </a:t>
            </a:r>
            <a:r>
              <a:rPr lang="en-US" i="1" dirty="0" err="1"/>
              <a:t>officinale</a:t>
            </a:r>
            <a:r>
              <a:rPr lang="en-US" dirty="0"/>
              <a:t>).</a:t>
            </a:r>
          </a:p>
          <a:p>
            <a:r>
              <a:rPr lang="en-US" dirty="0"/>
              <a:t>Margin entire or divided, sometimes dentate.</a:t>
            </a:r>
          </a:p>
          <a:p>
            <a:r>
              <a:rPr lang="en-US" dirty="0"/>
              <a:t>Often sessile and auriculate in the floral region. The radical leaves form the rosettes on the reduced stem.</a:t>
            </a:r>
          </a:p>
          <a:p>
            <a:r>
              <a:rPr lang="en-US" dirty="0"/>
              <a:t>Lower leaves petiolate and lyrate in some cases, e.g., mustard.</a:t>
            </a:r>
          </a:p>
          <a:p>
            <a:r>
              <a:rPr lang="en-US" dirty="0"/>
              <a:t>Venation- reticulate unicostate.</a:t>
            </a:r>
          </a:p>
          <a:p>
            <a:endParaRPr lang="ru-RU" dirty="0"/>
          </a:p>
        </p:txBody>
      </p:sp>
    </p:spTree>
    <p:extLst>
      <p:ext uri="{BB962C8B-B14F-4D97-AF65-F5344CB8AC3E}">
        <p14:creationId xmlns:p14="http://schemas.microsoft.com/office/powerpoint/2010/main" val="375517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uciferae (Brassicaceae) | Family Description | Biology - HSEB Notes -  Plus two HSEB notes.">
            <a:extLst>
              <a:ext uri="{FF2B5EF4-FFF2-40B4-BE49-F238E27FC236}">
                <a16:creationId xmlns:a16="http://schemas.microsoft.com/office/drawing/2014/main" id="{D21784B1-8446-479A-9D59-A5C1465348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899" y="548680"/>
            <a:ext cx="8172202" cy="606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32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oot-Stem and Leaf | Homework Help | Assignment Help | Plant Morphology">
            <a:extLst>
              <a:ext uri="{FF2B5EF4-FFF2-40B4-BE49-F238E27FC236}">
                <a16:creationId xmlns:a16="http://schemas.microsoft.com/office/drawing/2014/main" id="{7699A933-15E8-4626-8987-1356565A6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6652"/>
            <a:ext cx="7200800"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2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81935E-AE85-4107-A80A-862B5D6EF12C}"/>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F9EC4B20-49A7-4CBB-8D71-5BE4D21A3AFB}"/>
              </a:ext>
            </a:extLst>
          </p:cNvPr>
          <p:cNvSpPr>
            <a:spLocks noGrp="1"/>
          </p:cNvSpPr>
          <p:nvPr>
            <p:ph idx="1"/>
          </p:nvPr>
        </p:nvSpPr>
        <p:spPr/>
        <p:txBody>
          <a:bodyPr/>
          <a:lstStyle/>
          <a:p>
            <a:endParaRPr lang="ru-RU"/>
          </a:p>
        </p:txBody>
      </p:sp>
      <p:pic>
        <p:nvPicPr>
          <p:cNvPr id="6146" name="Picture 2" descr="Related image">
            <a:extLst>
              <a:ext uri="{FF2B5EF4-FFF2-40B4-BE49-F238E27FC236}">
                <a16:creationId xmlns:a16="http://schemas.microsoft.com/office/drawing/2014/main" id="{61C29A0E-27EC-4C2D-8D4A-74A1A2935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1400"/>
            <a:ext cx="5266705" cy="653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07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00A53D-0CF2-4EB0-BFE0-51341B719454}"/>
              </a:ext>
            </a:extLst>
          </p:cNvPr>
          <p:cNvSpPr>
            <a:spLocks noGrp="1"/>
          </p:cNvSpPr>
          <p:nvPr>
            <p:ph idx="1"/>
          </p:nvPr>
        </p:nvSpPr>
        <p:spPr/>
        <p:txBody>
          <a:bodyPr>
            <a:normAutofit fontScale="92500" lnSpcReduction="20000"/>
          </a:bodyPr>
          <a:lstStyle/>
          <a:p>
            <a:r>
              <a:rPr lang="en-US" b="1" dirty="0"/>
              <a:t>4. Floral characters</a:t>
            </a:r>
          </a:p>
          <a:p>
            <a:r>
              <a:rPr lang="en-US" b="1" dirty="0" err="1"/>
              <a:t>i</a:t>
            </a:r>
            <a:r>
              <a:rPr lang="en-US" b="1" dirty="0"/>
              <a:t>) Inflorescence</a:t>
            </a:r>
            <a:endParaRPr lang="en-US" dirty="0"/>
          </a:p>
          <a:p>
            <a:r>
              <a:rPr lang="en-US" dirty="0"/>
              <a:t>Racemose-raceme, corymb or corymbose raceme.</a:t>
            </a:r>
          </a:p>
          <a:p>
            <a:r>
              <a:rPr lang="en-US" dirty="0"/>
              <a:t>ii) </a:t>
            </a:r>
            <a:r>
              <a:rPr lang="en-US" b="1" dirty="0"/>
              <a:t>Flower</a:t>
            </a:r>
            <a:endParaRPr lang="en-US" dirty="0"/>
          </a:p>
          <a:p>
            <a:r>
              <a:rPr lang="en-US" dirty="0"/>
              <a:t>Pedicellate, ebracteate, bracts present in </a:t>
            </a:r>
            <a:r>
              <a:rPr lang="en-US" i="1" dirty="0"/>
              <a:t>Nasturtium </a:t>
            </a:r>
            <a:r>
              <a:rPr lang="en-US" i="1" dirty="0" err="1"/>
              <a:t>montanum</a:t>
            </a:r>
            <a:r>
              <a:rPr lang="en-US" dirty="0"/>
              <a:t>.</a:t>
            </a:r>
          </a:p>
          <a:p>
            <a:r>
              <a:rPr lang="en-US" dirty="0"/>
              <a:t>Complete, bisexual, actinomorphic, Zygomorphic in Iberis </a:t>
            </a:r>
            <a:r>
              <a:rPr lang="en-US" dirty="0" err="1"/>
              <a:t>amara</a:t>
            </a:r>
            <a:r>
              <a:rPr lang="en-US" dirty="0"/>
              <a:t> (candytuft), hypogynous, and tetramerous.</a:t>
            </a:r>
          </a:p>
          <a:p>
            <a:endParaRPr lang="ru-RU" dirty="0"/>
          </a:p>
        </p:txBody>
      </p:sp>
    </p:spTree>
    <p:extLst>
      <p:ext uri="{BB962C8B-B14F-4D97-AF65-F5344CB8AC3E}">
        <p14:creationId xmlns:p14="http://schemas.microsoft.com/office/powerpoint/2010/main" val="3057241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aracteristics and economic importance of Cruciferace (Brassicaceae) -  Online Science Notes">
            <a:extLst>
              <a:ext uri="{FF2B5EF4-FFF2-40B4-BE49-F238E27FC236}">
                <a16:creationId xmlns:a16="http://schemas.microsoft.com/office/drawing/2014/main" id="{292E3EF8-FF30-45EE-96D1-46ED24E1C1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69847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9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75EC84-E9FE-4E8B-8C7E-58C585C32E8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66D4BAD-3D9E-4BD9-B686-1E1F5C54F95A}"/>
              </a:ext>
            </a:extLst>
          </p:cNvPr>
          <p:cNvSpPr>
            <a:spLocks noGrp="1"/>
          </p:cNvSpPr>
          <p:nvPr>
            <p:ph idx="1"/>
          </p:nvPr>
        </p:nvSpPr>
        <p:spPr/>
        <p:txBody>
          <a:bodyPr/>
          <a:lstStyle/>
          <a:p>
            <a:r>
              <a:rPr lang="en-US" dirty="0"/>
              <a:t>vii)  </a:t>
            </a:r>
            <a:r>
              <a:rPr lang="en-US" b="1" dirty="0"/>
              <a:t>Fruit</a:t>
            </a:r>
            <a:endParaRPr lang="en-US" dirty="0"/>
          </a:p>
          <a:p>
            <a:r>
              <a:rPr lang="en-US" dirty="0"/>
              <a:t>Siliqua or </a:t>
            </a:r>
            <a:r>
              <a:rPr lang="en-US" dirty="0" err="1"/>
              <a:t>silicula</a:t>
            </a:r>
            <a:r>
              <a:rPr lang="en-US" dirty="0"/>
              <a:t>, sometimes achene like and one-seeded.</a:t>
            </a:r>
          </a:p>
          <a:p>
            <a:r>
              <a:rPr lang="en-US" b="1" dirty="0"/>
              <a:t>viii) Seed</a:t>
            </a:r>
            <a:endParaRPr lang="en-US" dirty="0"/>
          </a:p>
          <a:p>
            <a:r>
              <a:rPr lang="en-US" dirty="0"/>
              <a:t>Contains large embryo, little or no endosperm and cotyledons are oily.</a:t>
            </a:r>
          </a:p>
          <a:p>
            <a:endParaRPr lang="ru-RU" dirty="0"/>
          </a:p>
        </p:txBody>
      </p:sp>
    </p:spTree>
    <p:extLst>
      <p:ext uri="{BB962C8B-B14F-4D97-AF65-F5344CB8AC3E}">
        <p14:creationId xmlns:p14="http://schemas.microsoft.com/office/powerpoint/2010/main" val="3074867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B9D03A-72B0-4264-BB32-A9C6938EB2FA}"/>
              </a:ext>
            </a:extLst>
          </p:cNvPr>
          <p:cNvSpPr>
            <a:spLocks noGrp="1"/>
          </p:cNvSpPr>
          <p:nvPr>
            <p:ph type="title"/>
          </p:nvPr>
        </p:nvSpPr>
        <p:spPr/>
        <p:txBody>
          <a:bodyPr>
            <a:normAutofit fontScale="90000"/>
          </a:bodyPr>
          <a:lstStyle/>
          <a:p>
            <a:r>
              <a:rPr lang="en-US" b="1" dirty="0"/>
              <a:t>Economic importance</a:t>
            </a:r>
            <a:br>
              <a:rPr lang="en-US" dirty="0"/>
            </a:br>
            <a:endParaRPr lang="ru-RU" dirty="0"/>
          </a:p>
        </p:txBody>
      </p:sp>
      <p:sp>
        <p:nvSpPr>
          <p:cNvPr id="3" name="Объект 2">
            <a:extLst>
              <a:ext uri="{FF2B5EF4-FFF2-40B4-BE49-F238E27FC236}">
                <a16:creationId xmlns:a16="http://schemas.microsoft.com/office/drawing/2014/main" id="{E56CC857-997B-4B64-9F5E-0FC8BEC842C3}"/>
              </a:ext>
            </a:extLst>
          </p:cNvPr>
          <p:cNvSpPr>
            <a:spLocks noGrp="1"/>
          </p:cNvSpPr>
          <p:nvPr>
            <p:ph idx="1"/>
          </p:nvPr>
        </p:nvSpPr>
        <p:spPr>
          <a:xfrm>
            <a:off x="457200" y="836712"/>
            <a:ext cx="8229600" cy="5890666"/>
          </a:xfrm>
        </p:spPr>
        <p:txBody>
          <a:bodyPr>
            <a:normAutofit fontScale="47500" lnSpcReduction="20000"/>
          </a:bodyPr>
          <a:lstStyle/>
          <a:p>
            <a:r>
              <a:rPr lang="en-US" sz="4000" dirty="0"/>
              <a:t>The members of this family are used for various purposes. They are as follows:</a:t>
            </a:r>
          </a:p>
          <a:p>
            <a:r>
              <a:rPr lang="en-US" sz="4000" b="1" dirty="0"/>
              <a:t>1. Food crops</a:t>
            </a:r>
            <a:endParaRPr lang="en-US" sz="4000" dirty="0"/>
          </a:p>
          <a:p>
            <a:r>
              <a:rPr lang="en-US" sz="4000" dirty="0"/>
              <a:t>Root of </a:t>
            </a:r>
            <a:r>
              <a:rPr lang="en-US" sz="4000" i="1" dirty="0" err="1"/>
              <a:t>Raphanus</a:t>
            </a:r>
            <a:r>
              <a:rPr lang="en-US" sz="4000" i="1" dirty="0"/>
              <a:t> sativus</a:t>
            </a:r>
            <a:r>
              <a:rPr lang="en-US" sz="4000" dirty="0"/>
              <a:t> (radish), </a:t>
            </a:r>
            <a:r>
              <a:rPr lang="en-US" sz="4000" i="1" dirty="0"/>
              <a:t>Brassica </a:t>
            </a:r>
            <a:r>
              <a:rPr lang="en-US" sz="4000" i="1" dirty="0" err="1"/>
              <a:t>rapa</a:t>
            </a:r>
            <a:r>
              <a:rPr lang="en-US" sz="4000" dirty="0"/>
              <a:t> (turnip), stem of </a:t>
            </a:r>
            <a:r>
              <a:rPr lang="en-US" sz="4000" i="1" dirty="0"/>
              <a:t>B. </a:t>
            </a:r>
            <a:r>
              <a:rPr lang="en-US" sz="4000" i="1" dirty="0" err="1"/>
              <a:t>caulorapa</a:t>
            </a:r>
            <a:r>
              <a:rPr lang="en-US" sz="4000" i="1" dirty="0"/>
              <a:t> (</a:t>
            </a:r>
            <a:r>
              <a:rPr lang="en-US" sz="4000" dirty="0" err="1"/>
              <a:t>vern</a:t>
            </a:r>
            <a:r>
              <a:rPr lang="en-US" sz="4000" dirty="0"/>
              <a:t>. </a:t>
            </a:r>
            <a:r>
              <a:rPr lang="en-US" sz="4000" dirty="0" err="1"/>
              <a:t>Gyanth</a:t>
            </a:r>
            <a:r>
              <a:rPr lang="en-US" sz="4000" dirty="0"/>
              <a:t> </a:t>
            </a:r>
            <a:r>
              <a:rPr lang="en-US" sz="4000" dirty="0" err="1"/>
              <a:t>gobi</a:t>
            </a:r>
            <a:r>
              <a:rPr lang="en-US" sz="4000" dirty="0"/>
              <a:t>), leaves of </a:t>
            </a:r>
            <a:r>
              <a:rPr lang="en-US" sz="4000" i="1" dirty="0"/>
              <a:t>B. </a:t>
            </a:r>
            <a:r>
              <a:rPr lang="en-US" sz="4000" i="1" dirty="0" err="1"/>
              <a:t>oleraceae</a:t>
            </a:r>
            <a:r>
              <a:rPr lang="en-US" sz="4000" i="1" dirty="0"/>
              <a:t> </a:t>
            </a:r>
            <a:r>
              <a:rPr lang="en-US" sz="4000" dirty="0"/>
              <a:t>var. </a:t>
            </a:r>
            <a:r>
              <a:rPr lang="en-US" sz="4000" dirty="0" err="1"/>
              <a:t>capitata</a:t>
            </a:r>
            <a:r>
              <a:rPr lang="en-US" sz="4000" dirty="0"/>
              <a:t> cabbage</a:t>
            </a:r>
            <a:r>
              <a:rPr lang="en-US" sz="4000" i="1" dirty="0"/>
              <a:t>, B. </a:t>
            </a:r>
            <a:r>
              <a:rPr lang="en-US" sz="4000" i="1" dirty="0" err="1"/>
              <a:t>juncea</a:t>
            </a:r>
            <a:r>
              <a:rPr lang="en-US" sz="4000" dirty="0"/>
              <a:t> (</a:t>
            </a:r>
            <a:r>
              <a:rPr lang="en-US" sz="4000" dirty="0" err="1"/>
              <a:t>rayosag</a:t>
            </a:r>
            <a:r>
              <a:rPr lang="en-US" sz="4000" dirty="0"/>
              <a:t>) and inflorescence of </a:t>
            </a:r>
            <a:r>
              <a:rPr lang="en-US" sz="4000" i="1" dirty="0"/>
              <a:t>B. </a:t>
            </a:r>
            <a:r>
              <a:rPr lang="en-US" sz="4000" i="1" dirty="0" err="1"/>
              <a:t>oleraceae</a:t>
            </a:r>
            <a:r>
              <a:rPr lang="en-US" sz="4000" dirty="0"/>
              <a:t> var. botrytis (cauliflower) are used as vegetables.</a:t>
            </a:r>
          </a:p>
          <a:p>
            <a:r>
              <a:rPr lang="en-US" sz="4000" b="1" dirty="0"/>
              <a:t>2. Oil</a:t>
            </a:r>
            <a:endParaRPr lang="en-US" sz="4000" dirty="0"/>
          </a:p>
          <a:p>
            <a:r>
              <a:rPr lang="en-US" sz="4000" i="1" dirty="0"/>
              <a:t>Brassica </a:t>
            </a:r>
            <a:r>
              <a:rPr lang="en-US" sz="4000" i="1" dirty="0" err="1"/>
              <a:t>compestris</a:t>
            </a:r>
            <a:r>
              <a:rPr lang="en-US" sz="4000" dirty="0"/>
              <a:t> (</a:t>
            </a:r>
            <a:r>
              <a:rPr lang="en-US" sz="4000" dirty="0" err="1"/>
              <a:t>sarson</a:t>
            </a:r>
            <a:r>
              <a:rPr lang="en-US" sz="4000" dirty="0"/>
              <a:t>), </a:t>
            </a:r>
            <a:r>
              <a:rPr lang="en-US" sz="4000" i="1" dirty="0"/>
              <a:t>B. </a:t>
            </a:r>
            <a:r>
              <a:rPr lang="en-US" sz="4000" i="1" dirty="0" err="1"/>
              <a:t>napus</a:t>
            </a:r>
            <a:r>
              <a:rPr lang="en-US" sz="4000" dirty="0"/>
              <a:t> (tori), </a:t>
            </a:r>
            <a:r>
              <a:rPr lang="en-US" sz="4000" i="1" dirty="0"/>
              <a:t>B</a:t>
            </a:r>
            <a:r>
              <a:rPr lang="en-US" sz="4000" dirty="0"/>
              <a:t>. </a:t>
            </a:r>
            <a:r>
              <a:rPr lang="en-US" sz="4000" i="1" dirty="0" err="1"/>
              <a:t>rapa</a:t>
            </a:r>
            <a:r>
              <a:rPr lang="en-US" sz="4000" dirty="0"/>
              <a:t> (turnip), </a:t>
            </a:r>
            <a:r>
              <a:rPr lang="en-US" sz="4000" dirty="0" err="1"/>
              <a:t>etc</a:t>
            </a:r>
            <a:r>
              <a:rPr lang="en-US" sz="4000" dirty="0"/>
              <a:t> are used for extraction of oils.</a:t>
            </a:r>
          </a:p>
          <a:p>
            <a:r>
              <a:rPr lang="en-US" sz="4000" b="1" dirty="0"/>
              <a:t>3. Spices</a:t>
            </a:r>
            <a:endParaRPr lang="en-US" sz="4000" dirty="0"/>
          </a:p>
          <a:p>
            <a:r>
              <a:rPr lang="en-US" sz="4000" dirty="0"/>
              <a:t>Seeds of </a:t>
            </a:r>
            <a:r>
              <a:rPr lang="en-US" sz="4000" i="1" dirty="0"/>
              <a:t>B. </a:t>
            </a:r>
            <a:r>
              <a:rPr lang="en-US" sz="4000" i="1" dirty="0" err="1"/>
              <a:t>nigra</a:t>
            </a:r>
            <a:r>
              <a:rPr lang="en-US" sz="4000" dirty="0"/>
              <a:t> (black mustard), </a:t>
            </a:r>
            <a:r>
              <a:rPr lang="en-US" sz="4000" i="1" dirty="0"/>
              <a:t>B. </a:t>
            </a:r>
            <a:r>
              <a:rPr lang="en-US" sz="4000" i="1" dirty="0" err="1"/>
              <a:t>hirta</a:t>
            </a:r>
            <a:r>
              <a:rPr lang="en-US" sz="4000" i="1" dirty="0"/>
              <a:t> </a:t>
            </a:r>
            <a:r>
              <a:rPr lang="en-US" sz="4000" dirty="0"/>
              <a:t>(white mustard) and </a:t>
            </a:r>
            <a:r>
              <a:rPr lang="en-US" sz="4000" i="1" dirty="0"/>
              <a:t>B. </a:t>
            </a:r>
            <a:r>
              <a:rPr lang="en-US" sz="4000" i="1" dirty="0" err="1"/>
              <a:t>juncea</a:t>
            </a:r>
            <a:r>
              <a:rPr lang="en-US" sz="4000" i="1" dirty="0"/>
              <a:t> </a:t>
            </a:r>
            <a:r>
              <a:rPr lang="en-US" sz="4000" dirty="0"/>
              <a:t>(</a:t>
            </a:r>
            <a:r>
              <a:rPr lang="en-US" sz="4000" dirty="0" err="1"/>
              <a:t>indian</a:t>
            </a:r>
            <a:r>
              <a:rPr lang="en-US" sz="4000" dirty="0"/>
              <a:t> mustard) are used as spices.</a:t>
            </a:r>
          </a:p>
          <a:p>
            <a:r>
              <a:rPr lang="en-US" sz="4000" b="1" dirty="0"/>
              <a:t>4. Medicines</a:t>
            </a:r>
            <a:endParaRPr lang="en-US" sz="4000" dirty="0"/>
          </a:p>
          <a:p>
            <a:r>
              <a:rPr lang="en-US" sz="4000" dirty="0"/>
              <a:t>Seeds of </a:t>
            </a:r>
            <a:r>
              <a:rPr lang="en-US" sz="4000" i="1" dirty="0"/>
              <a:t>Iberis </a:t>
            </a:r>
            <a:r>
              <a:rPr lang="en-US" sz="4000" i="1" dirty="0" err="1"/>
              <a:t>amara</a:t>
            </a:r>
            <a:r>
              <a:rPr lang="en-US" sz="4000" i="1" dirty="0"/>
              <a:t> </a:t>
            </a:r>
            <a:r>
              <a:rPr lang="en-US" sz="4000" dirty="0"/>
              <a:t>(candytuft), </a:t>
            </a:r>
            <a:r>
              <a:rPr lang="en-US" sz="4000" i="1" dirty="0" err="1"/>
              <a:t>Rorippa</a:t>
            </a:r>
            <a:r>
              <a:rPr lang="en-US" sz="4000" i="1" dirty="0"/>
              <a:t> </a:t>
            </a:r>
            <a:r>
              <a:rPr lang="en-US" sz="4000" i="1" dirty="0" err="1"/>
              <a:t>indica</a:t>
            </a:r>
            <a:r>
              <a:rPr lang="en-US" sz="4000" dirty="0"/>
              <a:t> are used in asthma.</a:t>
            </a:r>
          </a:p>
          <a:p>
            <a:r>
              <a:rPr lang="en-US" sz="4000" dirty="0"/>
              <a:t>The flowers of </a:t>
            </a:r>
            <a:r>
              <a:rPr lang="en-US" sz="4000" dirty="0" err="1"/>
              <a:t>C</a:t>
            </a:r>
            <a:r>
              <a:rPr lang="en-US" sz="4000" i="1" dirty="0" err="1"/>
              <a:t>heiranthus</a:t>
            </a:r>
            <a:r>
              <a:rPr lang="en-US" sz="4000" i="1" dirty="0"/>
              <a:t> </a:t>
            </a:r>
            <a:r>
              <a:rPr lang="en-US" sz="4000" i="1" dirty="0" err="1"/>
              <a:t>cheiri</a:t>
            </a:r>
            <a:r>
              <a:rPr lang="en-US" sz="4000" i="1" dirty="0"/>
              <a:t> </a:t>
            </a:r>
            <a:r>
              <a:rPr lang="en-US" sz="4000" dirty="0"/>
              <a:t>are used to cure mild paralysis and its seeds are used for curing bronchitis, fever and eye injuries.</a:t>
            </a:r>
          </a:p>
          <a:p>
            <a:r>
              <a:rPr lang="en-US" sz="4000" b="1" dirty="0"/>
              <a:t>5. Ornamentals</a:t>
            </a:r>
            <a:endParaRPr lang="en-US" sz="4000" dirty="0"/>
          </a:p>
          <a:p>
            <a:r>
              <a:rPr lang="en-US" sz="4000" dirty="0"/>
              <a:t>Some species are used as ornamental plants in the garden.</a:t>
            </a:r>
          </a:p>
          <a:p>
            <a:r>
              <a:rPr lang="en-US" sz="4000" dirty="0"/>
              <a:t>These are </a:t>
            </a:r>
            <a:r>
              <a:rPr lang="en-US" sz="4000" i="1" dirty="0"/>
              <a:t>Iberis </a:t>
            </a:r>
            <a:r>
              <a:rPr lang="en-US" sz="4000" i="1" dirty="0" err="1"/>
              <a:t>amara</a:t>
            </a:r>
            <a:r>
              <a:rPr lang="en-US" sz="4000" i="1" dirty="0"/>
              <a:t>, </a:t>
            </a:r>
            <a:r>
              <a:rPr lang="en-US" sz="4000" i="1" dirty="0" err="1"/>
              <a:t>Cheiranthus</a:t>
            </a:r>
            <a:r>
              <a:rPr lang="en-US" sz="4000" i="1" dirty="0"/>
              <a:t>, </a:t>
            </a:r>
            <a:r>
              <a:rPr lang="en-US" sz="4000" i="1" dirty="0" err="1"/>
              <a:t>Arabis</a:t>
            </a:r>
            <a:r>
              <a:rPr lang="en-US" sz="4000" i="1" dirty="0"/>
              <a:t>, </a:t>
            </a:r>
            <a:r>
              <a:rPr lang="en-US" sz="4000" i="1" dirty="0" err="1"/>
              <a:t>Hesperis</a:t>
            </a:r>
            <a:r>
              <a:rPr lang="en-US" sz="4000" i="1" dirty="0"/>
              <a:t>, Lunaria, </a:t>
            </a:r>
            <a:r>
              <a:rPr lang="en-US" sz="4000" i="1" dirty="0" err="1"/>
              <a:t>Mathiola</a:t>
            </a:r>
            <a:r>
              <a:rPr lang="en-US" sz="4000" i="1" dirty="0"/>
              <a:t> </a:t>
            </a:r>
            <a:r>
              <a:rPr lang="en-US" sz="4000" i="1" dirty="0" err="1"/>
              <a:t>incana</a:t>
            </a:r>
            <a:r>
              <a:rPr lang="en-US" sz="4000" i="1" dirty="0"/>
              <a:t>, Nasturtium, </a:t>
            </a:r>
            <a:r>
              <a:rPr lang="en-US" sz="4000" dirty="0"/>
              <a:t>etc.</a:t>
            </a:r>
          </a:p>
          <a:p>
            <a:endParaRPr lang="ru-RU" dirty="0"/>
          </a:p>
        </p:txBody>
      </p:sp>
    </p:spTree>
    <p:extLst>
      <p:ext uri="{BB962C8B-B14F-4D97-AF65-F5344CB8AC3E}">
        <p14:creationId xmlns:p14="http://schemas.microsoft.com/office/powerpoint/2010/main" val="2698589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05.jpg"/>
          <p:cNvPicPr>
            <a:picLocks noChangeAspect="1"/>
          </p:cNvPicPr>
          <p:nvPr/>
        </p:nvPicPr>
        <p:blipFill>
          <a:blip r:embed="rId2" cstate="print"/>
          <a:stretch>
            <a:fillRect/>
          </a:stretch>
        </p:blipFill>
        <p:spPr>
          <a:xfrm>
            <a:off x="0" y="-9144"/>
            <a:ext cx="9144000" cy="6867144"/>
          </a:xfrm>
          <a:prstGeom prst="rect">
            <a:avLst/>
          </a:prstGeom>
        </p:spPr>
      </p:pic>
      <p:sp>
        <p:nvSpPr>
          <p:cNvPr id="2" name="Заголовок 1"/>
          <p:cNvSpPr>
            <a:spLocks noGrp="1"/>
          </p:cNvSpPr>
          <p:nvPr>
            <p:ph type="title"/>
          </p:nvPr>
        </p:nvSpPr>
        <p:spPr/>
        <p:txBody>
          <a:bodyPr/>
          <a:lstStyle/>
          <a:p>
            <a:endParaRPr lang="ru-RU" dirty="0"/>
          </a:p>
        </p:txBody>
      </p:sp>
      <p:pic>
        <p:nvPicPr>
          <p:cNvPr id="4" name="Содержимое 3" descr="1.jpg"/>
          <p:cNvPicPr>
            <a:picLocks noGrp="1" noChangeAspect="1"/>
          </p:cNvPicPr>
          <p:nvPr>
            <p:ph idx="1"/>
          </p:nvPr>
        </p:nvPicPr>
        <p:blipFill>
          <a:blip r:embed="rId3" cstate="print"/>
          <a:stretch>
            <a:fillRect/>
          </a:stretch>
        </p:blipFill>
        <p:spPr>
          <a:xfrm>
            <a:off x="6335688" y="0"/>
            <a:ext cx="2808312" cy="3933056"/>
          </a:xfrm>
        </p:spPr>
      </p:pic>
      <p:pic>
        <p:nvPicPr>
          <p:cNvPr id="5" name="Рисунок 4" descr="2.jpg"/>
          <p:cNvPicPr>
            <a:picLocks noChangeAspect="1"/>
          </p:cNvPicPr>
          <p:nvPr/>
        </p:nvPicPr>
        <p:blipFill>
          <a:blip r:embed="rId4" cstate="print"/>
          <a:stretch>
            <a:fillRect/>
          </a:stretch>
        </p:blipFill>
        <p:spPr>
          <a:xfrm>
            <a:off x="6263680" y="4221088"/>
            <a:ext cx="2880320" cy="2636912"/>
          </a:xfrm>
          <a:prstGeom prst="rect">
            <a:avLst/>
          </a:prstGeom>
        </p:spPr>
      </p:pic>
      <p:pic>
        <p:nvPicPr>
          <p:cNvPr id="6" name="Рисунок 5" descr="3.jpg"/>
          <p:cNvPicPr>
            <a:picLocks noChangeAspect="1"/>
          </p:cNvPicPr>
          <p:nvPr/>
        </p:nvPicPr>
        <p:blipFill>
          <a:blip r:embed="rId5" cstate="print"/>
          <a:stretch>
            <a:fillRect/>
          </a:stretch>
        </p:blipFill>
        <p:spPr>
          <a:xfrm>
            <a:off x="0" y="0"/>
            <a:ext cx="2699792" cy="3933056"/>
          </a:xfrm>
          <a:prstGeom prst="rect">
            <a:avLst/>
          </a:prstGeom>
        </p:spPr>
      </p:pic>
      <p:pic>
        <p:nvPicPr>
          <p:cNvPr id="7" name="Рисунок 6" descr="5.jpg"/>
          <p:cNvPicPr>
            <a:picLocks noChangeAspect="1"/>
          </p:cNvPicPr>
          <p:nvPr/>
        </p:nvPicPr>
        <p:blipFill>
          <a:blip r:embed="rId6" cstate="print"/>
          <a:stretch>
            <a:fillRect/>
          </a:stretch>
        </p:blipFill>
        <p:spPr>
          <a:xfrm>
            <a:off x="0" y="4158208"/>
            <a:ext cx="2699792" cy="2699792"/>
          </a:xfrm>
          <a:prstGeom prst="rect">
            <a:avLst/>
          </a:prstGeom>
        </p:spPr>
      </p:pic>
      <p:pic>
        <p:nvPicPr>
          <p:cNvPr id="8" name="Рисунок 7" descr="6.jpg"/>
          <p:cNvPicPr>
            <a:picLocks noChangeAspect="1"/>
          </p:cNvPicPr>
          <p:nvPr/>
        </p:nvPicPr>
        <p:blipFill>
          <a:blip r:embed="rId7" cstate="print"/>
          <a:stretch>
            <a:fillRect/>
          </a:stretch>
        </p:blipFill>
        <p:spPr>
          <a:xfrm>
            <a:off x="3131840" y="1772816"/>
            <a:ext cx="2823766" cy="40224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76672"/>
            <a:ext cx="914400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err="1"/>
              <a:t>Lamiaceae</a:t>
            </a:r>
            <a:r>
              <a:rPr lang="en-US" dirty="0"/>
              <a:t>, formerly called </a:t>
            </a:r>
            <a:r>
              <a:rPr lang="en-US" b="1" dirty="0"/>
              <a:t>Labiatae</a:t>
            </a:r>
            <a:r>
              <a:rPr lang="en-US" dirty="0"/>
              <a:t>, the mint family of </a:t>
            </a:r>
            <a:r>
              <a:rPr lang="en-US" dirty="0">
                <a:hlinkClick r:id="rId2"/>
              </a:rPr>
              <a:t>flowering plants</a:t>
            </a:r>
            <a:r>
              <a:rPr lang="en-US" dirty="0"/>
              <a:t>, with 236 genera and more than 7,000 </a:t>
            </a:r>
            <a:r>
              <a:rPr lang="en-US" dirty="0">
                <a:hlinkClick r:id="rId3"/>
              </a:rPr>
              <a:t>species</a:t>
            </a:r>
            <a:r>
              <a:rPr lang="en-US" dirty="0"/>
              <a:t>, the largest family of the order </a:t>
            </a:r>
            <a:r>
              <a:rPr lang="en-US" dirty="0" err="1">
                <a:hlinkClick r:id="rId4"/>
              </a:rPr>
              <a:t>Lamiales</a:t>
            </a:r>
            <a:r>
              <a:rPr lang="en-US" dirty="0"/>
              <a:t>. </a:t>
            </a:r>
            <a:r>
              <a:rPr lang="en-US" dirty="0" err="1"/>
              <a:t>Lamiaceae</a:t>
            </a:r>
            <a:r>
              <a:rPr lang="en-US" dirty="0"/>
              <a:t> is distributed nearly worldwide, and many species are </a:t>
            </a:r>
            <a:r>
              <a:rPr lang="en-US" dirty="0">
                <a:hlinkClick r:id="rId5"/>
              </a:rPr>
              <a:t>cultivated</a:t>
            </a:r>
            <a:r>
              <a:rPr lang="en-US" dirty="0"/>
              <a:t> for their fragrant leaves and attractive flowers. The family is particularly important to humans for herb plants useful for </a:t>
            </a:r>
            <a:r>
              <a:rPr lang="en-US" dirty="0" err="1"/>
              <a:t>flavour</a:t>
            </a:r>
            <a:r>
              <a:rPr lang="en-US" dirty="0"/>
              <a:t>, fragrance, or medicinal properties.</a:t>
            </a:r>
            <a:r>
              <a:rPr lang="ru-RU" sz="1600" dirty="0">
                <a:latin typeface="Times New Roman" pitchFamily="18" charset="0"/>
                <a:cs typeface="Times New Roman" pitchFamily="18" charset="0"/>
              </a:rPr>
              <a:t>.</a:t>
            </a:r>
          </a:p>
        </p:txBody>
      </p:sp>
      <p:sp>
        <p:nvSpPr>
          <p:cNvPr id="2" name="Прямоугольник 1">
            <a:extLst>
              <a:ext uri="{FF2B5EF4-FFF2-40B4-BE49-F238E27FC236}">
                <a16:creationId xmlns:a16="http://schemas.microsoft.com/office/drawing/2014/main" id="{F28F25E1-007F-477A-8F68-4769755E9C79}"/>
              </a:ext>
            </a:extLst>
          </p:cNvPr>
          <p:cNvSpPr/>
          <p:nvPr/>
        </p:nvSpPr>
        <p:spPr>
          <a:xfrm>
            <a:off x="-13850" y="2551837"/>
            <a:ext cx="9144000" cy="1754326"/>
          </a:xfrm>
          <a:prstGeom prst="rect">
            <a:avLst/>
          </a:prstGeom>
        </p:spPr>
        <p:txBody>
          <a:bodyPr wrap="square">
            <a:spAutoFit/>
          </a:bodyPr>
          <a:lstStyle/>
          <a:p>
            <a:r>
              <a:rPr lang="en-US" dirty="0">
                <a:solidFill>
                  <a:srgbClr val="1A1A1A"/>
                </a:solidFill>
                <a:latin typeface="Georgia" panose="02040502050405020303" pitchFamily="18" charset="0"/>
              </a:rPr>
              <a:t>Most members of the family are </a:t>
            </a:r>
            <a:r>
              <a:rPr lang="en-US" dirty="0">
                <a:solidFill>
                  <a:srgbClr val="14599D"/>
                </a:solidFill>
                <a:latin typeface="Georgia" panose="02040502050405020303" pitchFamily="18" charset="0"/>
                <a:hlinkClick r:id="rId6"/>
              </a:rPr>
              <a:t>perennial</a:t>
            </a:r>
            <a:r>
              <a:rPr lang="en-US" dirty="0">
                <a:solidFill>
                  <a:srgbClr val="1A1A1A"/>
                </a:solidFill>
                <a:latin typeface="Georgia" panose="02040502050405020303" pitchFamily="18" charset="0"/>
              </a:rPr>
              <a:t> or </a:t>
            </a:r>
            <a:r>
              <a:rPr lang="en-US" dirty="0">
                <a:solidFill>
                  <a:srgbClr val="14599D"/>
                </a:solidFill>
                <a:latin typeface="Georgia" panose="02040502050405020303" pitchFamily="18" charset="0"/>
                <a:hlinkClick r:id="rId7"/>
              </a:rPr>
              <a:t>annual</a:t>
            </a:r>
            <a:r>
              <a:rPr lang="en-US" dirty="0">
                <a:solidFill>
                  <a:srgbClr val="1A1A1A"/>
                </a:solidFill>
                <a:latin typeface="Georgia" panose="02040502050405020303" pitchFamily="18" charset="0"/>
              </a:rPr>
              <a:t> herbs with square </a:t>
            </a:r>
            <a:r>
              <a:rPr lang="en-US" dirty="0">
                <a:solidFill>
                  <a:srgbClr val="14599D"/>
                </a:solidFill>
                <a:latin typeface="Georgia" panose="02040502050405020303" pitchFamily="18" charset="0"/>
                <a:hlinkClick r:id="rId8"/>
              </a:rPr>
              <a:t>stems</a:t>
            </a:r>
            <a:r>
              <a:rPr lang="en-US" dirty="0">
                <a:solidFill>
                  <a:srgbClr val="1A1A1A"/>
                </a:solidFill>
                <a:latin typeface="Georgia" panose="02040502050405020303" pitchFamily="18" charset="0"/>
              </a:rPr>
              <a:t>, though some species are woody </a:t>
            </a:r>
            <a:r>
              <a:rPr lang="en-US" dirty="0">
                <a:solidFill>
                  <a:srgbClr val="14599D"/>
                </a:solidFill>
                <a:latin typeface="Georgia" panose="02040502050405020303" pitchFamily="18" charset="0"/>
                <a:hlinkClick r:id="rId9"/>
              </a:rPr>
              <a:t>shrubs</a:t>
            </a:r>
            <a:r>
              <a:rPr lang="en-US" dirty="0">
                <a:solidFill>
                  <a:srgbClr val="1A1A1A"/>
                </a:solidFill>
                <a:latin typeface="Georgia" panose="02040502050405020303" pitchFamily="18" charset="0"/>
              </a:rPr>
              <a:t> or subshrubs. The </a:t>
            </a:r>
            <a:r>
              <a:rPr lang="en-US" dirty="0">
                <a:solidFill>
                  <a:srgbClr val="14599D"/>
                </a:solidFill>
                <a:latin typeface="Georgia" panose="02040502050405020303" pitchFamily="18" charset="0"/>
                <a:hlinkClick r:id="rId10"/>
              </a:rPr>
              <a:t>leaves</a:t>
            </a:r>
            <a:r>
              <a:rPr lang="en-US" dirty="0">
                <a:solidFill>
                  <a:srgbClr val="1A1A1A"/>
                </a:solidFill>
                <a:latin typeface="Georgia" panose="02040502050405020303" pitchFamily="18" charset="0"/>
              </a:rPr>
              <a:t> are typically simple and oppositely arranged; most are fragrant and contain volatile oils. The </a:t>
            </a:r>
            <a:r>
              <a:rPr lang="en-US" dirty="0">
                <a:solidFill>
                  <a:srgbClr val="14599D"/>
                </a:solidFill>
                <a:latin typeface="Georgia" panose="02040502050405020303" pitchFamily="18" charset="0"/>
                <a:hlinkClick r:id="rId11"/>
              </a:rPr>
              <a:t>flowers</a:t>
            </a:r>
            <a:r>
              <a:rPr lang="en-US" dirty="0">
                <a:solidFill>
                  <a:srgbClr val="1A1A1A"/>
                </a:solidFill>
                <a:latin typeface="Georgia" panose="02040502050405020303" pitchFamily="18" charset="0"/>
              </a:rPr>
              <a:t> are usually arranged in clusters and feature two-lipped, open-mouthed, tubular corollas (united petals) with five-lobed bell-like calyxes (united sepals). The </a:t>
            </a:r>
            <a:r>
              <a:rPr lang="en-US" dirty="0">
                <a:solidFill>
                  <a:srgbClr val="14599D"/>
                </a:solidFill>
                <a:latin typeface="Georgia" panose="02040502050405020303" pitchFamily="18" charset="0"/>
                <a:hlinkClick r:id="rId12"/>
              </a:rPr>
              <a:t>fruit</a:t>
            </a:r>
            <a:r>
              <a:rPr lang="en-US" dirty="0">
                <a:solidFill>
                  <a:srgbClr val="1A1A1A"/>
                </a:solidFill>
                <a:latin typeface="Georgia" panose="02040502050405020303" pitchFamily="18" charset="0"/>
              </a:rPr>
              <a:t> is commonly a dry nutlet.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ABF10EB-48AE-4C39-8CD3-D0BD4D882055}"/>
              </a:ext>
            </a:extLst>
          </p:cNvPr>
          <p:cNvPicPr>
            <a:picLocks noChangeAspect="1"/>
          </p:cNvPicPr>
          <p:nvPr/>
        </p:nvPicPr>
        <p:blipFill rotWithShape="1">
          <a:blip r:embed="rId2"/>
          <a:srcRect l="25588" t="13583" r="27163" b="27589"/>
          <a:stretch/>
        </p:blipFill>
        <p:spPr>
          <a:xfrm>
            <a:off x="662996" y="692696"/>
            <a:ext cx="7818008" cy="5472608"/>
          </a:xfrm>
          <a:prstGeom prst="rect">
            <a:avLst/>
          </a:prstGeom>
        </p:spPr>
      </p:pic>
    </p:spTree>
    <p:extLst>
      <p:ext uri="{BB962C8B-B14F-4D97-AF65-F5344CB8AC3E}">
        <p14:creationId xmlns:p14="http://schemas.microsoft.com/office/powerpoint/2010/main" val="341177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F940E4C-64F6-4CCE-A7A0-A297F8596631}"/>
              </a:ext>
            </a:extLst>
          </p:cNvPr>
          <p:cNvPicPr>
            <a:picLocks noChangeAspect="1"/>
          </p:cNvPicPr>
          <p:nvPr/>
        </p:nvPicPr>
        <p:blipFill rotWithShape="1">
          <a:blip r:embed="rId2"/>
          <a:srcRect l="25588" t="9381" r="22438" b="24788"/>
          <a:stretch/>
        </p:blipFill>
        <p:spPr>
          <a:xfrm>
            <a:off x="721870" y="332656"/>
            <a:ext cx="7666554" cy="5544616"/>
          </a:xfrm>
          <a:prstGeom prst="rect">
            <a:avLst/>
          </a:prstGeom>
        </p:spPr>
      </p:pic>
    </p:spTree>
    <p:extLst>
      <p:ext uri="{BB962C8B-B14F-4D97-AF65-F5344CB8AC3E}">
        <p14:creationId xmlns:p14="http://schemas.microsoft.com/office/powerpoint/2010/main" val="39687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t family plants hand sketched aromatic and med Vector Image">
            <a:extLst>
              <a:ext uri="{FF2B5EF4-FFF2-40B4-BE49-F238E27FC236}">
                <a16:creationId xmlns:a16="http://schemas.microsoft.com/office/drawing/2014/main" id="{7974D62C-B105-4336-BE4E-F1FE3C137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51"/>
          <a:stretch/>
        </p:blipFill>
        <p:spPr bwMode="auto">
          <a:xfrm>
            <a:off x="107504" y="0"/>
            <a:ext cx="88569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02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miaceae: Mint Family (Labiatae). Identify plants and flowers.">
            <a:extLst>
              <a:ext uri="{FF2B5EF4-FFF2-40B4-BE49-F238E27FC236}">
                <a16:creationId xmlns:a16="http://schemas.microsoft.com/office/drawing/2014/main" id="{FAF7AF53-F2D3-4FE0-A500-656562673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02" y="620688"/>
            <a:ext cx="8888596" cy="594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6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Male and female sign.svg">
            <a:hlinkClick r:id="rId2"/>
          </p:cNvPr>
          <p:cNvPicPr>
            <a:picLocks noChangeAspect="1" noChangeArrowheads="1"/>
          </p:cNvPicPr>
          <p:nvPr/>
        </p:nvPicPr>
        <p:blipFill>
          <a:blip r:embed="rId3" cstate="print"/>
          <a:srcRect/>
          <a:stretch>
            <a:fillRect/>
          </a:stretch>
        </p:blipFill>
        <p:spPr bwMode="auto">
          <a:xfrm>
            <a:off x="1043608" y="1196752"/>
            <a:ext cx="491279" cy="655043"/>
          </a:xfrm>
          <a:prstGeom prst="rect">
            <a:avLst/>
          </a:prstGeom>
          <a:noFill/>
        </p:spPr>
      </p:pic>
      <p:pic>
        <p:nvPicPr>
          <p:cNvPr id="33796" name="Picture 4" descr="\uparrow K_{(5)} \; [C_{(2,3)} \; A_{4 , 2}] \; G_{\underline{(|2)}}"/>
          <p:cNvPicPr>
            <a:picLocks noChangeAspect="1" noChangeArrowheads="1"/>
          </p:cNvPicPr>
          <p:nvPr/>
        </p:nvPicPr>
        <p:blipFill>
          <a:blip r:embed="rId4" cstate="print"/>
          <a:srcRect/>
          <a:stretch>
            <a:fillRect/>
          </a:stretch>
        </p:blipFill>
        <p:spPr bwMode="auto">
          <a:xfrm>
            <a:off x="1619672" y="1119552"/>
            <a:ext cx="6336703" cy="787988"/>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2483768" y="360239"/>
            <a:ext cx="4032448"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b="1" dirty="0"/>
              <a:t>Formula of plant</a:t>
            </a:r>
            <a:endParaRPr lang="ru-RU" sz="2400" b="1" dirty="0"/>
          </a:p>
        </p:txBody>
      </p:sp>
      <p:pic>
        <p:nvPicPr>
          <p:cNvPr id="33798" name="Picture 6" descr="http://medbiol.ru/medbiol/botanica/images/gif-elen/183.gif"/>
          <p:cNvPicPr>
            <a:picLocks noChangeAspect="1" noChangeArrowheads="1"/>
          </p:cNvPicPr>
          <p:nvPr/>
        </p:nvPicPr>
        <p:blipFill>
          <a:blip r:embed="rId5" cstate="print"/>
          <a:srcRect l="60525" t="29485" r="13210" b="49725"/>
          <a:stretch>
            <a:fillRect/>
          </a:stretch>
        </p:blipFill>
        <p:spPr bwMode="auto">
          <a:xfrm>
            <a:off x="755576" y="2924944"/>
            <a:ext cx="2484276" cy="2376264"/>
          </a:xfrm>
          <a:prstGeom prst="rect">
            <a:avLst/>
          </a:prstGeom>
          <a:noFill/>
        </p:spPr>
      </p:pic>
      <p:pic>
        <p:nvPicPr>
          <p:cNvPr id="33800" name="Picture 8" descr="http://medbiol.ru/medbiol/botanica/images/gif-elen/183.gif"/>
          <p:cNvPicPr>
            <a:picLocks noChangeAspect="1" noChangeArrowheads="1"/>
          </p:cNvPicPr>
          <p:nvPr/>
        </p:nvPicPr>
        <p:blipFill>
          <a:blip r:embed="rId5" cstate="print"/>
          <a:srcRect l="21698" t="78434" r="52037"/>
          <a:stretch>
            <a:fillRect/>
          </a:stretch>
        </p:blipFill>
        <p:spPr bwMode="auto">
          <a:xfrm>
            <a:off x="3707904" y="2636912"/>
            <a:ext cx="2685126" cy="2664296"/>
          </a:xfrm>
          <a:prstGeom prst="rect">
            <a:avLst/>
          </a:prstGeom>
          <a:noFill/>
        </p:spPr>
      </p:pic>
      <p:sp>
        <p:nvSpPr>
          <p:cNvPr id="8" name="TextBox 7"/>
          <p:cNvSpPr txBox="1"/>
          <p:nvPr/>
        </p:nvSpPr>
        <p:spPr>
          <a:xfrm>
            <a:off x="683568" y="2204864"/>
            <a:ext cx="439248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sz="2400" dirty="0"/>
              <a:t>   </a:t>
            </a:r>
            <a:r>
              <a:rPr lang="en-US" sz="2400" b="1" dirty="0"/>
              <a:t>Diagram of </a:t>
            </a:r>
            <a:r>
              <a:rPr lang="en-US" sz="2400" b="1" dirty="0" err="1"/>
              <a:t>planr</a:t>
            </a:r>
            <a:endParaRPr lang="ru-RU" sz="2400" b="1" dirty="0"/>
          </a:p>
        </p:txBody>
      </p:sp>
      <p:sp>
        <p:nvSpPr>
          <p:cNvPr id="9" name="TextBox 8"/>
          <p:cNvSpPr txBox="1"/>
          <p:nvPr/>
        </p:nvSpPr>
        <p:spPr>
          <a:xfrm>
            <a:off x="1043608" y="5229200"/>
            <a:ext cx="144016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a:t>Шалфей</a:t>
            </a:r>
          </a:p>
        </p:txBody>
      </p:sp>
      <p:sp>
        <p:nvSpPr>
          <p:cNvPr id="10" name="TextBox 9"/>
          <p:cNvSpPr txBox="1"/>
          <p:nvPr/>
        </p:nvSpPr>
        <p:spPr>
          <a:xfrm>
            <a:off x="4211960" y="5363924"/>
            <a:ext cx="194421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a:t>      Крапива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1956258819"/>
              </p:ext>
            </p:extLst>
          </p:nvPr>
        </p:nvGraphicFramePr>
        <p:xfrm>
          <a:off x="323528" y="0"/>
          <a:ext cx="3672408" cy="6408009"/>
        </p:xfrm>
        <a:graphic>
          <a:graphicData uri="http://schemas.openxmlformats.org/drawingml/2006/table">
            <a:tbl>
              <a:tblPr/>
              <a:tblGrid>
                <a:gridCol w="1468964">
                  <a:extLst>
                    <a:ext uri="{9D8B030D-6E8A-4147-A177-3AD203B41FA5}">
                      <a16:colId xmlns:a16="http://schemas.microsoft.com/office/drawing/2014/main" val="20000"/>
                    </a:ext>
                  </a:extLst>
                </a:gridCol>
                <a:gridCol w="2203444">
                  <a:extLst>
                    <a:ext uri="{9D8B030D-6E8A-4147-A177-3AD203B41FA5}">
                      <a16:colId xmlns:a16="http://schemas.microsoft.com/office/drawing/2014/main" val="20001"/>
                    </a:ext>
                  </a:extLst>
                </a:gridCol>
              </a:tblGrid>
              <a:tr h="524808">
                <a:tc gridSpan="2">
                  <a:txBody>
                    <a:bodyPr/>
                    <a:lstStyle/>
                    <a:p>
                      <a:pPr algn="ctr" fontAlgn="t"/>
                      <a:r>
                        <a:rPr lang="en-US" sz="2000" i="1" dirty="0"/>
                        <a:t>Salvia officinalis</a:t>
                      </a:r>
                      <a:r>
                        <a:rPr lang="en-US" sz="2000" dirty="0"/>
                        <a:t> </a:t>
                      </a:r>
                      <a:r>
                        <a:rPr lang="en-US" sz="2000" i="0" u="none" strike="noStrike" cap="small" dirty="0">
                          <a:solidFill>
                            <a:srgbClr val="0B0080"/>
                          </a:solidFill>
                          <a:hlinkClick r:id="rId2" tooltip="L."/>
                        </a:rPr>
                        <a:t>L.</a:t>
                      </a:r>
                      <a:r>
                        <a:rPr lang="en-US" sz="2000" i="0" cap="small" dirty="0"/>
                        <a:t>, 1753</a:t>
                      </a:r>
                      <a:endParaRPr lang="en-US" sz="2000" dirty="0"/>
                    </a:p>
                  </a:txBody>
                  <a:tcPr marL="52103" marR="52103" marT="26051" marB="2605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90EE90"/>
                    </a:solidFill>
                  </a:tcPr>
                </a:tc>
                <a:tc hMerge="1">
                  <a:txBody>
                    <a:bodyPr/>
                    <a:lstStyle/>
                    <a:p>
                      <a:endParaRPr lang="ru-RU"/>
                    </a:p>
                  </a:txBody>
                  <a:tcPr/>
                </a:tc>
                <a:extLst>
                  <a:ext uri="{0D108BD9-81ED-4DB2-BD59-A6C34878D82A}">
                    <a16:rowId xmlns:a16="http://schemas.microsoft.com/office/drawing/2014/main" val="10000"/>
                  </a:ext>
                </a:extLst>
              </a:tr>
              <a:tr h="981138">
                <a:tc gridSpan="2">
                  <a:txBody>
                    <a:bodyPr/>
                    <a:lstStyle/>
                    <a:p>
                      <a:pPr algn="ctr" fontAlgn="t"/>
                      <a:endParaRPr lang="ru-RU" sz="2000" dirty="0"/>
                    </a:p>
                  </a:txBody>
                  <a:tcPr marL="52103" marR="52103" marT="26051" marB="2605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ru-RU"/>
                    </a:p>
                  </a:txBody>
                  <a:tcPr/>
                </a:tc>
                <a:extLst>
                  <a:ext uri="{0D108BD9-81ED-4DB2-BD59-A6C34878D82A}">
                    <a16:rowId xmlns:a16="http://schemas.microsoft.com/office/drawing/2014/main" val="10001"/>
                  </a:ext>
                </a:extLst>
              </a:tr>
              <a:tr h="524808">
                <a:tc gridSpan="2">
                  <a:txBody>
                    <a:bodyPr/>
                    <a:lstStyle/>
                    <a:p>
                      <a:pPr algn="ctr" fontAlgn="t"/>
                      <a:endParaRPr lang="ru-RU" sz="2000" dirty="0"/>
                    </a:p>
                  </a:txBody>
                  <a:tcPr marL="52103" marR="52103" marT="26051" marB="2605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90EE90"/>
                    </a:solidFill>
                  </a:tcPr>
                </a:tc>
                <a:tc hMerge="1">
                  <a:txBody>
                    <a:bodyPr/>
                    <a:lstStyle/>
                    <a:p>
                      <a:endParaRPr lang="ru-RU"/>
                    </a:p>
                  </a:txBody>
                  <a:tcPr/>
                </a:tc>
                <a:extLst>
                  <a:ext uri="{0D108BD9-81ED-4DB2-BD59-A6C34878D82A}">
                    <a16:rowId xmlns:a16="http://schemas.microsoft.com/office/drawing/2014/main" val="10002"/>
                  </a:ext>
                </a:extLst>
              </a:tr>
              <a:tr h="671722">
                <a:tc gridSpan="2">
                  <a:txBody>
                    <a:bodyPr/>
                    <a:lstStyle/>
                    <a:p>
                      <a:pPr algn="ctr" fontAlgn="t"/>
                      <a:endParaRPr lang="ru-RU" sz="2000" b="1" dirty="0"/>
                    </a:p>
                  </a:txBody>
                  <a:tcPr marL="52103" marR="52103" marT="26051" marB="2605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ru-RU"/>
                    </a:p>
                  </a:txBody>
                  <a:tcPr/>
                </a:tc>
                <a:extLst>
                  <a:ext uri="{0D108BD9-81ED-4DB2-BD59-A6C34878D82A}">
                    <a16:rowId xmlns:a16="http://schemas.microsoft.com/office/drawing/2014/main" val="10003"/>
                  </a:ext>
                </a:extLst>
              </a:tr>
              <a:tr h="309415">
                <a:tc>
                  <a:txBody>
                    <a:bodyPr/>
                    <a:lstStyle/>
                    <a:p>
                      <a:pPr algn="r" fontAlgn="t"/>
                      <a:r>
                        <a:rPr lang="ru-RU" sz="2000"/>
                        <a:t>Домен: </a:t>
                      </a:r>
                    </a:p>
                  </a:txBody>
                  <a:tcPr marL="0" marR="0" marT="0" marB="0">
                    <a:lnL>
                      <a:noFill/>
                    </a:lnL>
                    <a:lnR>
                      <a:noFill/>
                    </a:lnR>
                    <a:lnT w="9525" cap="flat" cmpd="sng" algn="ctr">
                      <a:solidFill>
                        <a:srgbClr val="AAAAAA"/>
                      </a:solidFill>
                      <a:prstDash val="solid"/>
                      <a:round/>
                      <a:headEnd type="none" w="med" len="med"/>
                      <a:tailEnd type="none" w="med" len="med"/>
                    </a:lnT>
                    <a:lnB>
                      <a:noFill/>
                    </a:lnB>
                  </a:tcPr>
                </a:tc>
                <a:tc>
                  <a:txBody>
                    <a:bodyPr/>
                    <a:lstStyle/>
                    <a:p>
                      <a:pPr algn="ctr" fontAlgn="t"/>
                      <a:r>
                        <a:rPr lang="en-US" sz="2000" u="none" strike="noStrike" dirty="0" err="1">
                          <a:solidFill>
                            <a:srgbClr val="0B0080"/>
                          </a:solidFill>
                        </a:rPr>
                        <a:t>Eucaria</a:t>
                      </a:r>
                      <a:endParaRPr lang="ru-RU" sz="2000" dirty="0"/>
                    </a:p>
                  </a:txBody>
                  <a:tcPr marL="0" marR="0" marT="0" marB="0">
                    <a:lnL>
                      <a:noFill/>
                    </a:lnL>
                    <a:lnR>
                      <a:noFill/>
                    </a:lnR>
                    <a:lnT w="9525" cap="flat" cmpd="sng" algn="ctr">
                      <a:solidFill>
                        <a:srgbClr val="AAAAAA"/>
                      </a:solidFill>
                      <a:prstDash val="solid"/>
                      <a:round/>
                      <a:headEnd type="none" w="med" len="med"/>
                      <a:tailEnd type="none" w="med" len="med"/>
                    </a:lnT>
                    <a:lnB>
                      <a:noFill/>
                    </a:lnB>
                  </a:tcPr>
                </a:tc>
                <a:extLst>
                  <a:ext uri="{0D108BD9-81ED-4DB2-BD59-A6C34878D82A}">
                    <a16:rowId xmlns:a16="http://schemas.microsoft.com/office/drawing/2014/main" val="10004"/>
                  </a:ext>
                </a:extLst>
              </a:tr>
              <a:tr h="309415">
                <a:tc>
                  <a:txBody>
                    <a:bodyPr/>
                    <a:lstStyle/>
                    <a:p>
                      <a:pPr algn="r" fontAlgn="t"/>
                      <a:r>
                        <a:rPr lang="en-US" sz="2000" dirty="0"/>
                        <a:t>Kingdom </a:t>
                      </a:r>
                      <a:r>
                        <a:rPr lang="ru-RU" sz="2000" dirty="0"/>
                        <a:t>: </a:t>
                      </a:r>
                    </a:p>
                  </a:txBody>
                  <a:tcPr marL="0" marR="0" marT="0" marB="0">
                    <a:lnL>
                      <a:noFill/>
                    </a:lnL>
                    <a:lnR>
                      <a:noFill/>
                    </a:lnR>
                    <a:lnT>
                      <a:noFill/>
                    </a:lnT>
                    <a:lnB>
                      <a:noFill/>
                    </a:lnB>
                  </a:tcPr>
                </a:tc>
                <a:tc>
                  <a:txBody>
                    <a:bodyPr/>
                    <a:lstStyle/>
                    <a:p>
                      <a:pPr algn="ctr" fontAlgn="t"/>
                      <a:r>
                        <a:rPr lang="en-US" sz="2000" u="none" strike="noStrike" dirty="0">
                          <a:solidFill>
                            <a:srgbClr val="0B0080"/>
                          </a:solidFill>
                        </a:rPr>
                        <a:t>Plantae</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5"/>
                  </a:ext>
                </a:extLst>
              </a:tr>
              <a:tr h="309415">
                <a:tc>
                  <a:txBody>
                    <a:bodyPr/>
                    <a:lstStyle/>
                    <a:p>
                      <a:pPr algn="r" fontAlgn="t"/>
                      <a:r>
                        <a:rPr lang="en-US" sz="2000" dirty="0"/>
                        <a:t>Phylum</a:t>
                      </a:r>
                      <a:r>
                        <a:rPr lang="ru-RU" sz="2000" dirty="0"/>
                        <a:t>: </a:t>
                      </a:r>
                    </a:p>
                  </a:txBody>
                  <a:tcPr marL="0" marR="0" marT="0" marB="0">
                    <a:lnL>
                      <a:noFill/>
                    </a:lnL>
                    <a:lnR>
                      <a:noFill/>
                    </a:lnR>
                    <a:lnT>
                      <a:noFill/>
                    </a:lnT>
                    <a:lnB>
                      <a:noFill/>
                    </a:lnB>
                  </a:tcPr>
                </a:tc>
                <a:tc>
                  <a:txBody>
                    <a:bodyPr/>
                    <a:lstStyle/>
                    <a:p>
                      <a:pPr algn="ctr" fontAlgn="t"/>
                      <a:r>
                        <a:rPr lang="en-US" sz="2000" u="none" strike="noStrike" dirty="0" err="1">
                          <a:solidFill>
                            <a:srgbClr val="0B0080"/>
                          </a:solidFill>
                        </a:rPr>
                        <a:t>Magnoliophyta</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6"/>
                  </a:ext>
                </a:extLst>
              </a:tr>
              <a:tr h="309415">
                <a:tc>
                  <a:txBody>
                    <a:bodyPr/>
                    <a:lstStyle/>
                    <a:p>
                      <a:pPr algn="r" fontAlgn="t"/>
                      <a:r>
                        <a:rPr lang="en-US" sz="2000" dirty="0"/>
                        <a:t>Class:</a:t>
                      </a:r>
                      <a:r>
                        <a:rPr lang="ru-RU" sz="2000" dirty="0"/>
                        <a:t> </a:t>
                      </a:r>
                    </a:p>
                  </a:txBody>
                  <a:tcPr marL="0" marR="0" marT="0" marB="0">
                    <a:lnL>
                      <a:noFill/>
                    </a:lnL>
                    <a:lnR>
                      <a:noFill/>
                    </a:lnR>
                    <a:lnT>
                      <a:noFill/>
                    </a:lnT>
                    <a:lnB>
                      <a:noFill/>
                    </a:lnB>
                  </a:tcPr>
                </a:tc>
                <a:tc>
                  <a:txBody>
                    <a:bodyPr/>
                    <a:lstStyle/>
                    <a:p>
                      <a:pPr algn="ctr" fontAlgn="t"/>
                      <a:r>
                        <a:rPr lang="en-US" sz="2000" u="none" strike="noStrike" dirty="0">
                          <a:solidFill>
                            <a:srgbClr val="0B0080"/>
                          </a:solidFill>
                        </a:rPr>
                        <a:t>Dicotyledon </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7"/>
                  </a:ext>
                </a:extLst>
              </a:tr>
              <a:tr h="449834">
                <a:tc>
                  <a:txBody>
                    <a:bodyPr/>
                    <a:lstStyle/>
                    <a:p>
                      <a:pPr algn="r" fontAlgn="t"/>
                      <a:r>
                        <a:rPr lang="en-US" sz="2000" dirty="0"/>
                        <a:t>Order</a:t>
                      </a:r>
                      <a:r>
                        <a:rPr lang="ru-RU" sz="2000" dirty="0"/>
                        <a:t>: </a:t>
                      </a:r>
                    </a:p>
                  </a:txBody>
                  <a:tcPr marL="0" marR="0" marT="0" marB="0">
                    <a:lnL>
                      <a:noFill/>
                    </a:lnL>
                    <a:lnR>
                      <a:noFill/>
                    </a:lnR>
                    <a:lnT>
                      <a:noFill/>
                    </a:lnT>
                    <a:lnB>
                      <a:noFill/>
                    </a:lnB>
                  </a:tcPr>
                </a:tc>
                <a:tc>
                  <a:txBody>
                    <a:bodyPr/>
                    <a:lstStyle/>
                    <a:p>
                      <a:pPr algn="ctr" fontAlgn="t"/>
                      <a:r>
                        <a:rPr lang="en-US" sz="2000" u="none" strike="noStrike" dirty="0" err="1">
                          <a:solidFill>
                            <a:srgbClr val="0B0080"/>
                          </a:solidFill>
                        </a:rPr>
                        <a:t>Lamiales</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8"/>
                  </a:ext>
                </a:extLst>
              </a:tr>
              <a:tr h="449834">
                <a:tc>
                  <a:txBody>
                    <a:bodyPr/>
                    <a:lstStyle/>
                    <a:p>
                      <a:pPr algn="r" fontAlgn="t"/>
                      <a:r>
                        <a:rPr lang="en-US" sz="2000" dirty="0"/>
                        <a:t>Family</a:t>
                      </a:r>
                      <a:r>
                        <a:rPr lang="ru-RU" sz="2000" dirty="0"/>
                        <a:t>: </a:t>
                      </a:r>
                    </a:p>
                  </a:txBody>
                  <a:tcPr marL="0" marR="0" marT="0" marB="0">
                    <a:lnL>
                      <a:noFill/>
                    </a:lnL>
                    <a:lnR>
                      <a:noFill/>
                    </a:lnR>
                    <a:lnT>
                      <a:noFill/>
                    </a:lnT>
                    <a:lnB>
                      <a:noFill/>
                    </a:lnB>
                  </a:tcPr>
                </a:tc>
                <a:tc>
                  <a:txBody>
                    <a:bodyPr/>
                    <a:lstStyle/>
                    <a:p>
                      <a:pPr algn="ctr" fontAlgn="t"/>
                      <a:r>
                        <a:rPr lang="en-US" sz="2000" u="none" strike="noStrike" dirty="0" err="1">
                          <a:solidFill>
                            <a:srgbClr val="0B0080"/>
                          </a:solidFill>
                        </a:rPr>
                        <a:t>Lamiaceae</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9"/>
                  </a:ext>
                </a:extLst>
              </a:tr>
              <a:tr h="893452">
                <a:tc>
                  <a:txBody>
                    <a:bodyPr/>
                    <a:lstStyle/>
                    <a:p>
                      <a:pPr algn="r" fontAlgn="t"/>
                      <a:r>
                        <a:rPr lang="ru-RU" sz="2000"/>
                        <a:t>Род: </a:t>
                      </a:r>
                    </a:p>
                  </a:txBody>
                  <a:tcPr marL="0" marR="0" marT="0" marB="0">
                    <a:lnL>
                      <a:noFill/>
                    </a:lnL>
                    <a:lnR>
                      <a:noFill/>
                    </a:lnR>
                    <a:lnT>
                      <a:noFill/>
                    </a:lnT>
                    <a:lnB>
                      <a:noFill/>
                    </a:lnB>
                  </a:tcPr>
                </a:tc>
                <a:tc>
                  <a:txBody>
                    <a:bodyPr/>
                    <a:lstStyle/>
                    <a:p>
                      <a:pPr algn="ctr" fontAlgn="t"/>
                      <a:r>
                        <a:rPr lang="en-US" sz="2000" i="1" dirty="0"/>
                        <a:t>Salvia </a:t>
                      </a:r>
                      <a:r>
                        <a:rPr lang="en-US" sz="2000" dirty="0"/>
                        <a:t> </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10"/>
                  </a:ext>
                </a:extLst>
              </a:tr>
              <a:tr h="674753">
                <a:tc>
                  <a:txBody>
                    <a:bodyPr/>
                    <a:lstStyle/>
                    <a:p>
                      <a:pPr algn="r" fontAlgn="t"/>
                      <a:r>
                        <a:rPr lang="ru-RU" sz="2000"/>
                        <a:t>Вид: </a:t>
                      </a:r>
                    </a:p>
                  </a:txBody>
                  <a:tcPr marL="0" marR="0" marT="0" marB="0">
                    <a:lnL>
                      <a:noFill/>
                    </a:lnL>
                    <a:lnR>
                      <a:noFill/>
                    </a:lnR>
                    <a:lnT>
                      <a:noFill/>
                    </a:lnT>
                    <a:lnB w="9525" cap="flat" cmpd="sng" algn="ctr">
                      <a:solidFill>
                        <a:srgbClr val="AAAAAA"/>
                      </a:solidFill>
                      <a:prstDash val="solid"/>
                      <a:round/>
                      <a:headEnd type="none" w="med" len="med"/>
                      <a:tailEnd type="none" w="med" len="med"/>
                    </a:lnB>
                  </a:tcPr>
                </a:tc>
                <a:tc>
                  <a:txBody>
                    <a:bodyPr/>
                    <a:lstStyle/>
                    <a:p>
                      <a:pPr algn="ctr" fontAlgn="t"/>
                      <a:r>
                        <a:rPr lang="en-US" sz="2000" i="1" dirty="0"/>
                        <a:t>Salvia officinalis</a:t>
                      </a:r>
                      <a:r>
                        <a:rPr lang="en-US" sz="2000" dirty="0"/>
                        <a:t> </a:t>
                      </a:r>
                      <a:endParaRPr lang="ru-RU" sz="2000" dirty="0"/>
                    </a:p>
                  </a:txBody>
                  <a:tcPr marL="0" marR="0" marT="0" marB="0">
                    <a:lnL>
                      <a:noFill/>
                    </a:lnL>
                    <a:lnR>
                      <a:noFill/>
                    </a:lnR>
                    <a:lnT>
                      <a:noFill/>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25601" name="Picture 1" descr="Salvia officinalis jfg1.jpg"/>
          <p:cNvPicPr>
            <a:picLocks noChangeAspect="1" noChangeArrowheads="1"/>
          </p:cNvPicPr>
          <p:nvPr/>
        </p:nvPicPr>
        <p:blipFill>
          <a:blip r:embed="rId3" cstate="print"/>
          <a:srcRect/>
          <a:stretch>
            <a:fillRect/>
          </a:stretch>
        </p:blipFill>
        <p:spPr bwMode="auto">
          <a:xfrm>
            <a:off x="5148064" y="620688"/>
            <a:ext cx="3203848" cy="4606287"/>
          </a:xfrm>
          <a:prstGeom prst="rect">
            <a:avLst/>
          </a:prstGeom>
          <a:noFill/>
        </p:spPr>
      </p:pic>
      <p:sp>
        <p:nvSpPr>
          <p:cNvPr id="9" name="Прямоугольник 8"/>
          <p:cNvSpPr/>
          <p:nvPr/>
        </p:nvSpPr>
        <p:spPr>
          <a:xfrm>
            <a:off x="4860032" y="5373216"/>
            <a:ext cx="4283968"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fontAlgn="t"/>
            <a:br>
              <a:rPr lang="ru-RU" dirty="0"/>
            </a:br>
            <a:r>
              <a:rPr lang="en-US" dirty="0"/>
              <a:t>The morphological structure of a plant </a:t>
            </a:r>
            <a:endParaRPr lang="ru-RU" sz="2400" b="1" dirty="0"/>
          </a:p>
        </p:txBody>
      </p:sp>
      <p:pic>
        <p:nvPicPr>
          <p:cNvPr id="25603" name="Picture 3" descr="Шалфей лекарственный"/>
          <p:cNvPicPr>
            <a:picLocks noChangeAspect="1" noChangeArrowheads="1"/>
          </p:cNvPicPr>
          <p:nvPr/>
        </p:nvPicPr>
        <p:blipFill>
          <a:blip r:embed="rId4" cstate="print"/>
          <a:srcRect/>
          <a:stretch>
            <a:fillRect/>
          </a:stretch>
        </p:blipFill>
        <p:spPr bwMode="auto">
          <a:xfrm>
            <a:off x="1115616" y="404664"/>
            <a:ext cx="2088232" cy="109643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1152</Words>
  <Application>Microsoft Office PowerPoint</Application>
  <PresentationFormat>Экран (4:3)</PresentationFormat>
  <Paragraphs>112</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Georgia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Honey plants</vt:lpstr>
      <vt:lpstr>Types that are used for flavoring confectionery and perfumery products.</vt:lpstr>
      <vt:lpstr>Decorative value..</vt:lpstr>
      <vt:lpstr> Sage and Monarda.</vt:lpstr>
      <vt:lpstr>Презентация PowerPoint</vt:lpstr>
      <vt:lpstr>   Family Brassicaceae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Economic importance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КАЗАХСКИЙ НАЦИОНАЛЬНЫЙ УНИВЕРСИТЕТ им. Аль-Фараби Факультет биологии и биотехнологии Кафедра биоразнообразия и биоресурсов Специальность биология Дисциплина Ботаника 2 </dc:title>
  <dc:creator>Alpamys</dc:creator>
  <cp:lastModifiedBy>Алена Запарина</cp:lastModifiedBy>
  <cp:revision>47</cp:revision>
  <dcterms:created xsi:type="dcterms:W3CDTF">2015-03-16T13:27:22Z</dcterms:created>
  <dcterms:modified xsi:type="dcterms:W3CDTF">2022-10-04T11:41:55Z</dcterms:modified>
</cp:coreProperties>
</file>